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376" r:id="rId3"/>
    <p:sldId id="393" r:id="rId4"/>
    <p:sldId id="384" r:id="rId5"/>
    <p:sldId id="394" r:id="rId6"/>
    <p:sldId id="390" r:id="rId7"/>
    <p:sldId id="398" r:id="rId8"/>
    <p:sldId id="399" r:id="rId9"/>
    <p:sldId id="400" r:id="rId10"/>
    <p:sldId id="387" r:id="rId11"/>
    <p:sldId id="401" r:id="rId12"/>
    <p:sldId id="403" r:id="rId1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테마 스타일 1 - 강조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80" autoAdjust="0"/>
    <p:restoredTop sz="94660" autoAdjust="0"/>
  </p:normalViewPr>
  <p:slideViewPr>
    <p:cSldViewPr>
      <p:cViewPr varScale="1">
        <p:scale>
          <a:sx n="89" d="100"/>
          <a:sy n="89" d="100"/>
        </p:scale>
        <p:origin x="-174" y="-8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91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35F67A-91F6-435D-BBE9-91B98F9A96F7}" type="datetimeFigureOut">
              <a:rPr lang="ko-KR" altLang="en-US" smtClean="0"/>
              <a:pPr/>
              <a:t>2012-04-09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E8D406-4A38-4B37-BAC7-AF53BCA6AA3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8D406-4A38-4B37-BAC7-AF53BCA6AA35}" type="slidenum">
              <a:rPr lang="ko-KR" altLang="en-US" smtClean="0"/>
              <a:pPr/>
              <a:t>7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3217C-A775-4C42-B00D-06E57E9BAEF6}" type="datetimeFigureOut">
              <a:rPr lang="ko-KR" altLang="en-US" smtClean="0"/>
              <a:pPr/>
              <a:t>2012-04-09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19E42-E59D-440F-A37C-A41D49255A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3217C-A775-4C42-B00D-06E57E9BAEF6}" type="datetimeFigureOut">
              <a:rPr lang="ko-KR" altLang="en-US" smtClean="0"/>
              <a:pPr/>
              <a:t>2012-04-09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19E42-E59D-440F-A37C-A41D49255A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3217C-A775-4C42-B00D-06E57E9BAEF6}" type="datetimeFigureOut">
              <a:rPr lang="ko-KR" altLang="en-US" smtClean="0"/>
              <a:pPr/>
              <a:t>2012-04-09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19E42-E59D-440F-A37C-A41D49255A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3217C-A775-4C42-B00D-06E57E9BAEF6}" type="datetimeFigureOut">
              <a:rPr lang="ko-KR" altLang="en-US" smtClean="0"/>
              <a:pPr/>
              <a:t>2012-04-09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19E42-E59D-440F-A37C-A41D49255A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3217C-A775-4C42-B00D-06E57E9BAEF6}" type="datetimeFigureOut">
              <a:rPr lang="ko-KR" altLang="en-US" smtClean="0"/>
              <a:pPr/>
              <a:t>2012-04-09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19E42-E59D-440F-A37C-A41D49255A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3217C-A775-4C42-B00D-06E57E9BAEF6}" type="datetimeFigureOut">
              <a:rPr lang="ko-KR" altLang="en-US" smtClean="0"/>
              <a:pPr/>
              <a:t>2012-04-09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19E42-E59D-440F-A37C-A41D49255A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3217C-A775-4C42-B00D-06E57E9BAEF6}" type="datetimeFigureOut">
              <a:rPr lang="ko-KR" altLang="en-US" smtClean="0"/>
              <a:pPr/>
              <a:t>2012-04-09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19E42-E59D-440F-A37C-A41D49255A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3217C-A775-4C42-B00D-06E57E9BAEF6}" type="datetimeFigureOut">
              <a:rPr lang="ko-KR" altLang="en-US" smtClean="0"/>
              <a:pPr/>
              <a:t>2012-04-09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19E42-E59D-440F-A37C-A41D49255A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3217C-A775-4C42-B00D-06E57E9BAEF6}" type="datetimeFigureOut">
              <a:rPr lang="ko-KR" altLang="en-US" smtClean="0"/>
              <a:pPr/>
              <a:t>2012-04-09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19E42-E59D-440F-A37C-A41D49255A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3217C-A775-4C42-B00D-06E57E9BAEF6}" type="datetimeFigureOut">
              <a:rPr lang="ko-KR" altLang="en-US" smtClean="0"/>
              <a:pPr/>
              <a:t>2012-04-09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19E42-E59D-440F-A37C-A41D49255A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3217C-A775-4C42-B00D-06E57E9BAEF6}" type="datetimeFigureOut">
              <a:rPr lang="ko-KR" altLang="en-US" smtClean="0"/>
              <a:pPr/>
              <a:t>2012-04-09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19E42-E59D-440F-A37C-A41D49255A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3217C-A775-4C42-B00D-06E57E9BAEF6}" type="datetimeFigureOut">
              <a:rPr lang="ko-KR" altLang="en-US" smtClean="0"/>
              <a:pPr/>
              <a:t>2012-04-09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C19E42-E59D-440F-A37C-A41D49255A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file:///D:\Research\2011_2_OpenSim\Presentation\20120128_WorkshopHMA_progress\hybrid_forcer_minnorm.mpg" TargetMode="External"/><Relationship Id="rId1" Type="http://schemas.openxmlformats.org/officeDocument/2006/relationships/video" Target="file:///D:\Research\2011_2_OpenSim\Presentation\20120128_WorkshopHMA_progress\hybrid_torquer.mpg" TargetMode="Externa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file:///D:\Research\2011_2_OpenSim\Presentation\20120128_WorkshopHMA_progress\pd_forcer_qp.mpg" TargetMode="External"/><Relationship Id="rId1" Type="http://schemas.openxmlformats.org/officeDocument/2006/relationships/video" Target="file:///D:\Research\2011_2_OpenSim\Presentation\20120128_WorkshopHMA_progress\pd_forcer_minnorm.mpg" TargetMode="External"/><Relationship Id="rId4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Research\2011_2_OpenSim\Presentation\20120128_WorkshopHMA_progress\wd2_WalkSameSame01_gait2356_mesh_simulated.mp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file:///D:\Research\2011_2_OpenSim\Presentation\20120128_WorkshopHMA_progress\hybrid.wmv" TargetMode="External"/><Relationship Id="rId1" Type="http://schemas.openxmlformats.org/officeDocument/2006/relationships/video" Target="file:///D:\Research\2011_2_OpenSim\Presentation\20120128_WorkshopHMA_progress\inverse.wmv" TargetMode="Externa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Research\2011_2_OpenSim\Presentation\20120128_WorkshopHMA_progress\wd2_WalkSameSame01_gait2356_mesh_simulated.mpg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video" Target="file:///D:\Research\2011_2_OpenSim\Presentation\20120128_WorkshopHMA_progress\hybrid_torquer.mpg" TargetMode="External"/><Relationship Id="rId7" Type="http://schemas.openxmlformats.org/officeDocument/2006/relationships/image" Target="../media/image13.png"/><Relationship Id="rId2" Type="http://schemas.openxmlformats.org/officeDocument/2006/relationships/video" Target="file:///D:\Research\2011_2_OpenSim\Presentation\20120128_WorkshopHMA_progress\inverse_torquer.mpg" TargetMode="External"/><Relationship Id="rId1" Type="http://schemas.openxmlformats.org/officeDocument/2006/relationships/video" Target="file:///D:\Research\2011_2_OpenSim\Presentation\20120128_WorkshopHMA_progress\reference_motion.mpg" TargetMode="External"/><Relationship Id="rId6" Type="http://schemas.openxmlformats.org/officeDocument/2006/relationships/image" Target="../media/image12.png"/><Relationship Id="rId5" Type="http://schemas.openxmlformats.org/officeDocument/2006/relationships/slideLayout" Target="../slideLayouts/slideLayout2.xml"/><Relationship Id="rId4" Type="http://schemas.openxmlformats.org/officeDocument/2006/relationships/video" Target="file:///D:\Research\2011_2_OpenSim\Presentation\20120128_WorkshopHMA_progress\pd_torquer.mpg" TargetMode="External"/><Relationship Id="rId9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Progress Report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err="1" smtClean="0"/>
              <a:t>Yoonsang</a:t>
            </a:r>
            <a:r>
              <a:rPr lang="en-US" altLang="ko-KR" sz="2400" dirty="0" smtClean="0"/>
              <a:t> Lee,</a:t>
            </a:r>
          </a:p>
          <a:p>
            <a:r>
              <a:rPr lang="en-US" altLang="ko-KR" sz="2400" dirty="0" smtClean="0"/>
              <a:t>Movement Research Lab.,</a:t>
            </a:r>
          </a:p>
          <a:p>
            <a:r>
              <a:rPr lang="en-US" altLang="ko-KR" sz="2400" dirty="0" smtClean="0"/>
              <a:t>Seoul National University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hybrid_torquer.mpg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0" y="1560994"/>
            <a:ext cx="4535424" cy="3380174"/>
          </a:xfrm>
          <a:prstGeom prst="rect">
            <a:avLst/>
          </a:prstGeom>
        </p:spPr>
      </p:pic>
      <p:pic>
        <p:nvPicPr>
          <p:cNvPr id="7" name="hybrid_forcer_minnorm.mpg">
            <a:hlinkClick r:id="" action="ppaction://media"/>
          </p:cNvPr>
          <p:cNvPicPr>
            <a:picLocks noRot="1" noChangeAspect="1"/>
          </p:cNvPicPr>
          <p:nvPr>
            <a:videoFile r:link="rId2"/>
          </p:nvPr>
        </p:nvPicPr>
        <p:blipFill>
          <a:blip r:embed="rId5" cstate="print"/>
          <a:stretch>
            <a:fillRect/>
          </a:stretch>
        </p:blipFill>
        <p:spPr>
          <a:xfrm>
            <a:off x="4608576" y="1560994"/>
            <a:ext cx="4535424" cy="338017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187624" y="4931876"/>
            <a:ext cx="22007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dirty="0" err="1" smtClean="0"/>
              <a:t>torquer</a:t>
            </a:r>
            <a:r>
              <a:rPr lang="en-US" altLang="ko-KR" dirty="0" smtClean="0"/>
              <a:t>, hybrid </a:t>
            </a:r>
            <a:r>
              <a:rPr lang="en-US" altLang="ko-KR" dirty="0" err="1" smtClean="0"/>
              <a:t>dyn</a:t>
            </a:r>
            <a:endParaRPr lang="en-US" altLang="ko-KR" dirty="0" smtClean="0"/>
          </a:p>
          <a:p>
            <a:pPr algn="ctr"/>
            <a:r>
              <a:rPr lang="en-US" altLang="ko-KR" dirty="0" smtClean="0"/>
              <a:t>(4.8)</a:t>
            </a:r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004048" y="4918610"/>
            <a:ext cx="37458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dirty="0" smtClean="0"/>
              <a:t>path forcer, hybrid </a:t>
            </a:r>
            <a:r>
              <a:rPr lang="en-US" altLang="ko-KR" dirty="0" err="1" smtClean="0"/>
              <a:t>dyn</a:t>
            </a:r>
            <a:r>
              <a:rPr lang="en-US" altLang="ko-KR" dirty="0" smtClean="0"/>
              <a:t>, min norm</a:t>
            </a:r>
          </a:p>
          <a:p>
            <a:pPr algn="ctr"/>
            <a:r>
              <a:rPr lang="en-US" altLang="ko-KR" dirty="0" smtClean="0"/>
              <a:t>(10.4)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8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9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video>
              <p:cMediaNode>
                <p:cTn id="15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video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0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d_forcer_minnorm.mpg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0" y="1560994"/>
            <a:ext cx="4535424" cy="3380174"/>
          </a:xfrm>
          <a:prstGeom prst="rect">
            <a:avLst/>
          </a:prstGeom>
        </p:spPr>
      </p:pic>
      <p:pic>
        <p:nvPicPr>
          <p:cNvPr id="6" name="pd_forcer_qp.mpg">
            <a:hlinkClick r:id="" action="ppaction://media"/>
          </p:cNvPr>
          <p:cNvPicPr>
            <a:picLocks noRot="1" noChangeAspect="1"/>
          </p:cNvPicPr>
          <p:nvPr>
            <a:videoFile r:link="rId2"/>
          </p:nvPr>
        </p:nvPicPr>
        <p:blipFill>
          <a:blip r:embed="rId4" cstate="print"/>
          <a:stretch>
            <a:fillRect/>
          </a:stretch>
        </p:blipFill>
        <p:spPr>
          <a:xfrm>
            <a:off x="4608576" y="1556792"/>
            <a:ext cx="4535424" cy="338017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20139" y="4931876"/>
            <a:ext cx="2896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dirty="0" smtClean="0"/>
              <a:t>path forcer, PD, min norm</a:t>
            </a:r>
          </a:p>
          <a:p>
            <a:pPr algn="ctr"/>
            <a:r>
              <a:rPr lang="en-US" altLang="ko-KR" dirty="0" smtClean="0"/>
              <a:t>(10.8)</a:t>
            </a:r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788692" y="4918610"/>
            <a:ext cx="21757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dirty="0" smtClean="0"/>
              <a:t>path forcer, PD, QP</a:t>
            </a:r>
          </a:p>
          <a:p>
            <a:pPr algn="ctr"/>
            <a:r>
              <a:rPr lang="en-US" altLang="ko-KR" dirty="0" smtClean="0"/>
              <a:t>(24.9)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8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9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15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0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571752"/>
            <a:ext cx="8229600" cy="1143000"/>
          </a:xfrm>
        </p:spPr>
        <p:txBody>
          <a:bodyPr/>
          <a:lstStyle/>
          <a:p>
            <a:r>
              <a:rPr lang="en-US" altLang="ko-KR" dirty="0" smtClean="0"/>
              <a:t>Thank you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Previous Result</a:t>
            </a:r>
            <a:br>
              <a:rPr lang="en-US" altLang="ko-KR" dirty="0" smtClean="0"/>
            </a:br>
            <a:endParaRPr lang="ko-KR" altLang="en-US" dirty="0"/>
          </a:p>
        </p:txBody>
      </p:sp>
      <p:pic>
        <p:nvPicPr>
          <p:cNvPr id="4" name="wd2_WalkSameSame01_gait2356_mesh_simulated.mpg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463170" y="908720"/>
            <a:ext cx="8217661" cy="59492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06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Dynamics of Musculoskeletal System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Activation dynamics</a:t>
            </a:r>
          </a:p>
          <a:p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r>
              <a:rPr lang="en-US" altLang="ko-KR" dirty="0" smtClean="0"/>
              <a:t>Contraction dynamics</a:t>
            </a:r>
          </a:p>
          <a:p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smtClean="0"/>
              <a:t>Forward dynamics (equations of motion)</a:t>
            </a:r>
            <a:endParaRPr lang="ko-KR" altLang="en-US" dirty="0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2145570"/>
            <a:ext cx="3497679" cy="7793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1600" y="3933056"/>
            <a:ext cx="4552736" cy="7638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121" name="Object 1"/>
          <p:cNvGraphicFramePr>
            <a:graphicFrameLocks noChangeAspect="1"/>
          </p:cNvGraphicFramePr>
          <p:nvPr/>
        </p:nvGraphicFramePr>
        <p:xfrm>
          <a:off x="971600" y="5805264"/>
          <a:ext cx="4248472" cy="393011"/>
        </p:xfrm>
        <a:graphic>
          <a:graphicData uri="http://schemas.openxmlformats.org/presentationml/2006/ole">
            <p:oleObj spid="_x0000_s1026" name="수식" r:id="rId5" imgW="196848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Inverse / Hybrid Dynamics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lnSpcReduction="10000"/>
          </a:bodyPr>
          <a:lstStyle/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err="1" smtClean="0"/>
              <a:t>OpenSim</a:t>
            </a:r>
            <a:r>
              <a:rPr lang="en-US" altLang="ko-KR" dirty="0" smtClean="0"/>
              <a:t> : inverse dynamics(not good), hybrid dynamics(x)</a:t>
            </a:r>
          </a:p>
          <a:p>
            <a:r>
              <a:rPr lang="en-US" altLang="ko-KR" dirty="0" smtClean="0"/>
              <a:t>Use those of </a:t>
            </a:r>
            <a:r>
              <a:rPr lang="en-US" altLang="ko-KR" dirty="0" err="1" smtClean="0"/>
              <a:t>VirtualPhysics</a:t>
            </a:r>
            <a:endParaRPr lang="ko-KR" altLang="en-US" dirty="0"/>
          </a:p>
        </p:txBody>
      </p:sp>
      <p:pic>
        <p:nvPicPr>
          <p:cNvPr id="4" name="inverse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88345" y="1437087"/>
            <a:ext cx="3795623" cy="2846717"/>
          </a:xfrm>
          <a:prstGeom prst="rect">
            <a:avLst/>
          </a:prstGeom>
        </p:spPr>
      </p:pic>
      <p:pic>
        <p:nvPicPr>
          <p:cNvPr id="5" name="hybrid.wmv">
            <a:hlinkClick r:id="" action="ppaction://media"/>
          </p:cNvPr>
          <p:cNvPicPr>
            <a:picLocks noRot="1" noChangeAspect="1"/>
          </p:cNvPicPr>
          <p:nvPr>
            <a:videoFile r:link="rId2"/>
          </p:nvPr>
        </p:nvPicPr>
        <p:blipFill>
          <a:blip r:embed="rId5" cstate="print"/>
          <a:stretch>
            <a:fillRect/>
          </a:stretch>
        </p:blipFill>
        <p:spPr>
          <a:xfrm>
            <a:off x="4880833" y="1437087"/>
            <a:ext cx="3795623" cy="284671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71600" y="4283804"/>
            <a:ext cx="28955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Inverse dynamics tracking</a:t>
            </a:r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420880" y="4283804"/>
            <a:ext cx="2855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Hybrid dynamics tracking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8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9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15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0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Model Converting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Forward dynamics : </a:t>
            </a:r>
            <a:r>
              <a:rPr lang="en-US" altLang="ko-KR" dirty="0" err="1" smtClean="0"/>
              <a:t>OpenSim</a:t>
            </a:r>
            <a:endParaRPr lang="en-US" altLang="ko-KR" dirty="0" smtClean="0"/>
          </a:p>
          <a:p>
            <a:r>
              <a:rPr lang="en-US" altLang="ko-KR" dirty="0" smtClean="0"/>
              <a:t>Inverse / hybrid dynamics : </a:t>
            </a:r>
            <a:r>
              <a:rPr lang="en-US" altLang="ko-KR" dirty="0" err="1" smtClean="0"/>
              <a:t>VirtualPhysics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err="1" smtClean="0"/>
              <a:t>OpenSim</a:t>
            </a:r>
            <a:r>
              <a:rPr lang="en-US" altLang="ko-KR" dirty="0" smtClean="0"/>
              <a:t> model -&gt; </a:t>
            </a:r>
            <a:r>
              <a:rPr lang="en-US" altLang="ko-KR" dirty="0" err="1" smtClean="0"/>
              <a:t>VirtualPhysics</a:t>
            </a:r>
            <a:r>
              <a:rPr lang="en-US" altLang="ko-KR" dirty="0" smtClean="0"/>
              <a:t> model</a:t>
            </a:r>
          </a:p>
          <a:p>
            <a:pPr lvl="1"/>
            <a:r>
              <a:rPr lang="en-US" altLang="ko-KR" dirty="0" err="1" smtClean="0"/>
              <a:t>Rigidbody</a:t>
            </a:r>
            <a:r>
              <a:rPr lang="en-US" altLang="ko-KR" dirty="0" smtClean="0"/>
              <a:t> (mass, inertia, </a:t>
            </a:r>
            <a:r>
              <a:rPr lang="en-US" altLang="ko-KR" dirty="0" err="1" smtClean="0"/>
              <a:t>CoM</a:t>
            </a:r>
            <a:r>
              <a:rPr lang="en-US" altLang="ko-KR" dirty="0" smtClean="0"/>
              <a:t>)</a:t>
            </a:r>
          </a:p>
          <a:p>
            <a:pPr lvl="1"/>
            <a:r>
              <a:rPr lang="en-US" altLang="ko-KR" dirty="0" smtClean="0"/>
              <a:t>Joint (position, axis)</a:t>
            </a:r>
          </a:p>
          <a:p>
            <a:pPr lvl="1"/>
            <a:r>
              <a:rPr lang="en-US" altLang="ko-KR" dirty="0" smtClean="0"/>
              <a:t>No muscles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Tracking Control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(</a:t>
            </a:r>
            <a:r>
              <a:rPr lang="en-US" altLang="ko-KR" dirty="0" err="1" smtClean="0"/>
              <a:t>prev</a:t>
            </a:r>
            <a:r>
              <a:rPr lang="en-US" altLang="ko-KR" dirty="0" smtClean="0"/>
              <a:t>) Muscle state based PD control</a:t>
            </a:r>
          </a:p>
          <a:p>
            <a:pPr lvl="1"/>
            <a:r>
              <a:rPr lang="en-US" altLang="ko-KR" dirty="0" smtClean="0"/>
              <a:t>Muscle state -&gt; muscle excitation</a:t>
            </a:r>
          </a:p>
          <a:p>
            <a:endParaRPr lang="en-US" altLang="ko-KR" dirty="0" smtClean="0"/>
          </a:p>
        </p:txBody>
      </p:sp>
      <p:pic>
        <p:nvPicPr>
          <p:cNvPr id="5" name="wd2_WalkSameSame01_gait2356_mesh_simulated.mpg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2267744" y="2924944"/>
            <a:ext cx="4499538" cy="325733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06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1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Tracking Control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Inverse / hybrid dynamics tracking control</a:t>
            </a:r>
          </a:p>
          <a:p>
            <a:pPr lvl="1"/>
            <a:r>
              <a:rPr lang="en-US" altLang="ko-KR" dirty="0" smtClean="0"/>
              <a:t>Biped state -&gt; desired acceleration</a:t>
            </a:r>
          </a:p>
          <a:p>
            <a:pPr lvl="1">
              <a:buNone/>
            </a:pPr>
            <a:r>
              <a:rPr lang="en-US" altLang="ko-KR" dirty="0" smtClean="0"/>
              <a:t>:</a:t>
            </a:r>
          </a:p>
          <a:p>
            <a:pPr lvl="1"/>
            <a:r>
              <a:rPr lang="en-US" altLang="ko-KR" dirty="0" smtClean="0"/>
              <a:t>Accelerations -&gt; torques</a:t>
            </a:r>
          </a:p>
          <a:p>
            <a:pPr lvl="1">
              <a:buNone/>
            </a:pPr>
            <a:r>
              <a:rPr lang="en-US" altLang="ko-KR" dirty="0" smtClean="0"/>
              <a:t>: Inverse / hybrid dynamics solver</a:t>
            </a:r>
          </a:p>
          <a:p>
            <a:pPr lvl="1"/>
            <a:endParaRPr lang="en-US" altLang="ko-KR" dirty="0" smtClean="0"/>
          </a:p>
          <a:p>
            <a:pPr lvl="1"/>
            <a:r>
              <a:rPr lang="en-US" altLang="ko-KR" dirty="0" smtClean="0"/>
              <a:t>forces : </a:t>
            </a:r>
          </a:p>
          <a:p>
            <a:pPr lvl="1"/>
            <a:r>
              <a:rPr lang="en-US" altLang="ko-KR" dirty="0" smtClean="0"/>
              <a:t>excitations(?)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3284984"/>
            <a:ext cx="4502989" cy="336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27784" y="5373216"/>
            <a:ext cx="1067519" cy="232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/>
          <p:cNvGrpSpPr/>
          <p:nvPr/>
        </p:nvGrpSpPr>
        <p:grpSpPr>
          <a:xfrm>
            <a:off x="4229017" y="5445224"/>
            <a:ext cx="4375431" cy="360040"/>
            <a:chOff x="4211960" y="5445224"/>
            <a:chExt cx="4375431" cy="360040"/>
          </a:xfrm>
        </p:grpSpPr>
        <p:pic>
          <p:nvPicPr>
            <p:cNvPr id="4101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5445224"/>
              <a:ext cx="2503658" cy="3600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58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876255" y="5517232"/>
              <a:ext cx="1711136" cy="225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Tracking Control Test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altLang="ko-KR" dirty="0" smtClean="0"/>
              <a:t>Actuator Type</a:t>
            </a:r>
          </a:p>
          <a:p>
            <a:pPr lvl="1"/>
            <a:r>
              <a:rPr lang="en-US" altLang="ko-KR" dirty="0" err="1" smtClean="0"/>
              <a:t>Torquer</a:t>
            </a:r>
            <a:r>
              <a:rPr lang="en-US" altLang="ko-KR" dirty="0" smtClean="0"/>
              <a:t> (motor)</a:t>
            </a:r>
          </a:p>
          <a:p>
            <a:pPr lvl="1"/>
            <a:r>
              <a:rPr lang="en-US" altLang="ko-KR" dirty="0" smtClean="0"/>
              <a:t>Path forcer (ideal muscle)</a:t>
            </a:r>
          </a:p>
          <a:p>
            <a:pPr lvl="1"/>
            <a:endParaRPr lang="en-US" altLang="ko-KR" dirty="0" smtClean="0"/>
          </a:p>
          <a:p>
            <a:r>
              <a:rPr lang="en-US" altLang="ko-KR" dirty="0" smtClean="0"/>
              <a:t>Control Type</a:t>
            </a:r>
          </a:p>
          <a:p>
            <a:pPr lvl="1"/>
            <a:r>
              <a:rPr lang="en-US" altLang="ko-KR" dirty="0" smtClean="0"/>
              <a:t>Inverse dynamics</a:t>
            </a:r>
          </a:p>
          <a:p>
            <a:pPr lvl="1"/>
            <a:r>
              <a:rPr lang="en-US" altLang="ko-KR" dirty="0" smtClean="0"/>
              <a:t>Hybrid dynamics</a:t>
            </a:r>
          </a:p>
          <a:p>
            <a:pPr lvl="1"/>
            <a:r>
              <a:rPr lang="en-US" altLang="ko-KR" dirty="0" smtClean="0"/>
              <a:t>Joint PD</a:t>
            </a:r>
          </a:p>
          <a:p>
            <a:pPr lvl="1"/>
            <a:endParaRPr lang="en-US" altLang="ko-KR" dirty="0" smtClean="0"/>
          </a:p>
          <a:p>
            <a:r>
              <a:rPr lang="en-US" altLang="ko-KR" dirty="0" smtClean="0"/>
              <a:t>Force distribution </a:t>
            </a:r>
          </a:p>
          <a:p>
            <a:pPr lvl="1"/>
            <a:r>
              <a:rPr lang="en-US" altLang="ko-KR" dirty="0" err="1" smtClean="0"/>
              <a:t>Minmum</a:t>
            </a:r>
            <a:r>
              <a:rPr lang="en-US" altLang="ko-KR" dirty="0" smtClean="0"/>
              <a:t> norm : </a:t>
            </a:r>
          </a:p>
          <a:p>
            <a:pPr lvl="1"/>
            <a:r>
              <a:rPr lang="en-US" altLang="ko-KR" dirty="0" smtClean="0"/>
              <a:t>Quadratic Programming :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44297" y="4797152"/>
            <a:ext cx="711679" cy="15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91880" y="5127363"/>
            <a:ext cx="1772729" cy="2458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reference_motion.mpg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6" cstate="print"/>
          <a:stretch>
            <a:fillRect/>
          </a:stretch>
        </p:blipFill>
        <p:spPr>
          <a:xfrm>
            <a:off x="111952" y="0"/>
            <a:ext cx="4169664" cy="3107580"/>
          </a:xfrm>
          <a:prstGeom prst="rect">
            <a:avLst/>
          </a:prstGeom>
        </p:spPr>
      </p:pic>
      <p:pic>
        <p:nvPicPr>
          <p:cNvPr id="11" name="inverse_torquer.mpg">
            <a:hlinkClick r:id="" action="ppaction://media"/>
          </p:cNvPr>
          <p:cNvPicPr>
            <a:picLocks noRot="1" noChangeAspect="1"/>
          </p:cNvPicPr>
          <p:nvPr>
            <a:videoFile r:link="rId2"/>
          </p:nvPr>
        </p:nvPicPr>
        <p:blipFill>
          <a:blip r:embed="rId7" cstate="print"/>
          <a:stretch>
            <a:fillRect/>
          </a:stretch>
        </p:blipFill>
        <p:spPr>
          <a:xfrm>
            <a:off x="4866832" y="0"/>
            <a:ext cx="4169664" cy="3107580"/>
          </a:xfrm>
          <a:prstGeom prst="rect">
            <a:avLst/>
          </a:prstGeom>
        </p:spPr>
      </p:pic>
      <p:pic>
        <p:nvPicPr>
          <p:cNvPr id="12" name="hybrid_torquer.mpg">
            <a:hlinkClick r:id="" action="ppaction://media"/>
          </p:cNvPr>
          <p:cNvPicPr>
            <a:picLocks noRot="1" noChangeAspect="1"/>
          </p:cNvPicPr>
          <p:nvPr>
            <a:videoFile r:link="rId3"/>
          </p:nvPr>
        </p:nvPicPr>
        <p:blipFill>
          <a:blip r:embed="rId8" cstate="print"/>
          <a:stretch>
            <a:fillRect/>
          </a:stretch>
        </p:blipFill>
        <p:spPr>
          <a:xfrm>
            <a:off x="111952" y="3429582"/>
            <a:ext cx="4169664" cy="3107580"/>
          </a:xfrm>
          <a:prstGeom prst="rect">
            <a:avLst/>
          </a:prstGeom>
        </p:spPr>
      </p:pic>
      <p:pic>
        <p:nvPicPr>
          <p:cNvPr id="13" name="pd_torquer.mpg">
            <a:hlinkClick r:id="" action="ppaction://media"/>
          </p:cNvPr>
          <p:cNvPicPr>
            <a:picLocks noRot="1" noChangeAspect="1"/>
          </p:cNvPicPr>
          <p:nvPr>
            <a:videoFile r:link="rId4"/>
          </p:nvPr>
        </p:nvPicPr>
        <p:blipFill>
          <a:blip r:embed="rId9" cstate="print"/>
          <a:stretch>
            <a:fillRect/>
          </a:stretch>
        </p:blipFill>
        <p:spPr>
          <a:xfrm>
            <a:off x="4866832" y="3429582"/>
            <a:ext cx="4169664" cy="310758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467544" y="3068960"/>
            <a:ext cx="34470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dirty="0" smtClean="0"/>
              <a:t>reference motion (1.0x slower)</a:t>
            </a:r>
            <a:endParaRPr lang="ko-KR" alt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548659" y="3068960"/>
            <a:ext cx="27957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err="1" smtClean="0"/>
              <a:t>torquer</a:t>
            </a:r>
            <a:r>
              <a:rPr lang="en-US" altLang="ko-KR" dirty="0" smtClean="0"/>
              <a:t>, inverse </a:t>
            </a:r>
            <a:r>
              <a:rPr lang="en-US" altLang="ko-KR" dirty="0" err="1" smtClean="0"/>
              <a:t>dyn</a:t>
            </a:r>
            <a:r>
              <a:rPr lang="en-US" altLang="ko-KR" dirty="0" smtClean="0"/>
              <a:t> (4.8)</a:t>
            </a:r>
            <a:endParaRPr lang="ko-KR" alt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827584" y="6516052"/>
            <a:ext cx="2728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err="1" smtClean="0"/>
              <a:t>torquer</a:t>
            </a:r>
            <a:r>
              <a:rPr lang="en-US" altLang="ko-KR" dirty="0" smtClean="0"/>
              <a:t>, hybrid </a:t>
            </a:r>
            <a:r>
              <a:rPr lang="en-US" altLang="ko-KR" dirty="0" err="1" smtClean="0"/>
              <a:t>dyn</a:t>
            </a:r>
            <a:r>
              <a:rPr lang="en-US" altLang="ko-KR" dirty="0" smtClean="0"/>
              <a:t> (4.8)</a:t>
            </a:r>
            <a:endParaRPr lang="ko-KR" alt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989747" y="6502786"/>
            <a:ext cx="1894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err="1" smtClean="0"/>
              <a:t>torquer</a:t>
            </a:r>
            <a:r>
              <a:rPr lang="en-US" altLang="ko-KR" dirty="0" smtClean="0"/>
              <a:t>, PD (5.3)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8" dur="1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9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1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13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vide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8" dur="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video>
              <p:cMediaNode>
                <p:cTn id="19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video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4" dur="1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video>
              <p:cMediaNode>
                <p:cTn id="25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video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30" dur="1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video>
              <p:cMediaNode>
                <p:cTn id="31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video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36" dur="1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9933</TotalTime>
  <Words>224</Words>
  <Application>Microsoft Office PowerPoint</Application>
  <PresentationFormat>화면 슬라이드 쇼(4:3)</PresentationFormat>
  <Paragraphs>71</Paragraphs>
  <Slides>12</Slides>
  <Notes>1</Notes>
  <HiddenSlides>0</HiddenSlides>
  <MMClips>12</MMClips>
  <ScaleCrop>false</ScaleCrop>
  <HeadingPairs>
    <vt:vector size="6" baseType="variant">
      <vt:variant>
        <vt:lpstr>테마</vt:lpstr>
      </vt:variant>
      <vt:variant>
        <vt:i4>1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14" baseType="lpstr">
      <vt:lpstr>Office 테마</vt:lpstr>
      <vt:lpstr>수식</vt:lpstr>
      <vt:lpstr>Progress Report</vt:lpstr>
      <vt:lpstr>Previous Result </vt:lpstr>
      <vt:lpstr>Dynamics of Musculoskeletal System</vt:lpstr>
      <vt:lpstr>Inverse / Hybrid Dynamics</vt:lpstr>
      <vt:lpstr>Model Converting</vt:lpstr>
      <vt:lpstr>Tracking Control</vt:lpstr>
      <vt:lpstr>Tracking Control</vt:lpstr>
      <vt:lpstr>Tracking Control Test</vt:lpstr>
      <vt:lpstr>슬라이드 9</vt:lpstr>
      <vt:lpstr>슬라이드 10</vt:lpstr>
      <vt:lpstr>슬라이드 11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yoonsang</dc:creator>
  <cp:lastModifiedBy>yoonsang</cp:lastModifiedBy>
  <cp:revision>1901</cp:revision>
  <dcterms:created xsi:type="dcterms:W3CDTF">2011-06-29T07:41:24Z</dcterms:created>
  <dcterms:modified xsi:type="dcterms:W3CDTF">2012-04-09T07:44:10Z</dcterms:modified>
</cp:coreProperties>
</file>