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5" r:id="rId10"/>
    <p:sldId id="266" r:id="rId11"/>
    <p:sldId id="269" r:id="rId12"/>
    <p:sldId id="268" r:id="rId13"/>
    <p:sldId id="271" r:id="rId14"/>
    <p:sldId id="270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9" y="-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7ECE0-371C-49E6-86E9-ECDA8306DEC5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25894-AC8E-4081-A310-D384B2BDD3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25894-AC8E-4081-A310-D384B2BDD3B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25894-AC8E-4081-A310-D384B2BDD3B3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25894-AC8E-4081-A310-D384B2BDD3B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25894-AC8E-4081-A310-D384B2BDD3B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25894-AC8E-4081-A310-D384B2BDD3B3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F46BF-FDF7-4081-AE23-334F490F265E}" type="datetimeFigureOut">
              <a:rPr lang="ko-KR" altLang="en-US" smtClean="0"/>
              <a:pPr/>
              <a:t>2012-05-08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E79FE-2BF8-4603-942D-AAA083A074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Predicting outcomes of rectus </a:t>
            </a:r>
            <a:r>
              <a:rPr lang="en-US" altLang="ko-KR" dirty="0" err="1" smtClean="0"/>
              <a:t>femoris</a:t>
            </a:r>
            <a:r>
              <a:rPr lang="en-US" altLang="ko-KR" dirty="0" smtClean="0"/>
              <a:t> transfer surgery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Filter-based features</a:t>
            </a:r>
            <a:br>
              <a:rPr lang="en-US" altLang="ko-KR" dirty="0" smtClean="0"/>
            </a:b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632848" cy="554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Combinations of Features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We have 30 features</a:t>
            </a:r>
          </a:p>
          <a:p>
            <a:pPr lvl="1"/>
            <a:r>
              <a:rPr lang="en-US" altLang="ko-KR" dirty="0" smtClean="0"/>
              <a:t>5 literature-based, 25 filtering-based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Linear combination of features can predict outcome</a:t>
            </a:r>
          </a:p>
          <a:p>
            <a:pPr lvl="1"/>
            <a:r>
              <a:rPr lang="en-US" altLang="ko-KR" dirty="0" smtClean="0"/>
              <a:t>y = w1*f1 + w2*f2 + … + </a:t>
            </a:r>
            <a:r>
              <a:rPr lang="en-US" altLang="ko-KR" dirty="0" err="1" smtClean="0"/>
              <a:t>wn</a:t>
            </a:r>
            <a:r>
              <a:rPr lang="en-US" altLang="ko-KR" dirty="0" smtClean="0"/>
              <a:t>*</a:t>
            </a:r>
            <a:r>
              <a:rPr lang="en-US" altLang="ko-KR" dirty="0" err="1" smtClean="0"/>
              <a:t>fk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Linear </a:t>
            </a:r>
            <a:r>
              <a:rPr lang="en-US" altLang="ko-KR" dirty="0" err="1" smtClean="0"/>
              <a:t>Discriminant</a:t>
            </a:r>
            <a:r>
              <a:rPr lang="en-US" altLang="ko-KR" dirty="0" smtClean="0"/>
              <a:t> Analysis (LDA)</a:t>
            </a:r>
          </a:p>
          <a:p>
            <a:pPr lvl="1"/>
            <a:endParaRPr lang="en-US" altLang="ko-K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Linear </a:t>
            </a:r>
            <a:r>
              <a:rPr lang="en-US" altLang="ko-KR" dirty="0" err="1" smtClean="0"/>
              <a:t>Discriminant</a:t>
            </a:r>
            <a:r>
              <a:rPr lang="en-US" altLang="ko-KR" dirty="0" smtClean="0"/>
              <a:t> Analysis (LDA)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Compute coefficients for linear combination of a given feature set that define </a:t>
            </a:r>
            <a:r>
              <a:rPr lang="en-US" altLang="ko-KR" sz="2400" dirty="0" err="1" smtClean="0"/>
              <a:t>discriminant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hyperplane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1740" y="2487653"/>
            <a:ext cx="4680520" cy="4181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Select Feature Subset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/>
              <a:t>Which features do we use? (f1 … </a:t>
            </a:r>
            <a:r>
              <a:rPr lang="en-US" altLang="ko-KR" dirty="0" err="1" smtClean="0"/>
              <a:t>fk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    - # of different </a:t>
            </a:r>
            <a:r>
              <a:rPr lang="en-US" altLang="ko-KR" i="1" dirty="0" smtClean="0"/>
              <a:t>k-feature subsets </a:t>
            </a:r>
            <a:r>
              <a:rPr lang="en-US" altLang="ko-KR" dirty="0" smtClean="0"/>
              <a:t>that can be chosen from an </a:t>
            </a:r>
            <a:r>
              <a:rPr lang="en-US" altLang="ko-KR" i="1" dirty="0" smtClean="0"/>
              <a:t>n-feature set   </a:t>
            </a:r>
          </a:p>
          <a:p>
            <a:r>
              <a:rPr lang="en-US" altLang="ko-KR" dirty="0" smtClean="0"/>
              <a:t>Best subset among combinations</a:t>
            </a:r>
          </a:p>
          <a:p>
            <a:endParaRPr lang="en-US" altLang="ko-KR" i="1" dirty="0" smtClean="0"/>
          </a:p>
          <a:p>
            <a:r>
              <a:rPr lang="en-US" altLang="ko-KR" i="1" dirty="0" smtClean="0"/>
              <a:t>          </a:t>
            </a:r>
            <a:r>
              <a:rPr lang="en-US" altLang="ko-KR" dirty="0" smtClean="0"/>
              <a:t>billion – too many</a:t>
            </a:r>
          </a:p>
          <a:p>
            <a:r>
              <a:rPr lang="en-US" altLang="ko-KR" dirty="0" smtClean="0"/>
              <a:t>subset size limited to 5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492896"/>
            <a:ext cx="63154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653136"/>
            <a:ext cx="1337095" cy="62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8382" y="5733256"/>
            <a:ext cx="1690778" cy="65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3456" y="5736479"/>
            <a:ext cx="1056736" cy="62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11208" y="5736479"/>
            <a:ext cx="1582947" cy="62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LDA training by repeated hold-out method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Randomly choose</a:t>
            </a:r>
          </a:p>
          <a:p>
            <a:pPr lvl="1"/>
            <a:r>
              <a:rPr lang="en-US" altLang="ko-KR" dirty="0" smtClean="0"/>
              <a:t>Training set - 80% of subjects</a:t>
            </a:r>
          </a:p>
          <a:p>
            <a:pPr lvl="1"/>
            <a:r>
              <a:rPr lang="en-US" altLang="ko-KR" dirty="0" smtClean="0"/>
              <a:t>Testing set - 20% of subjects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Repeated until the  mean percentage of correct predictions for all iterations converged to a constant value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Highest (87.9% correct) using a  combination of </a:t>
            </a:r>
          </a:p>
          <a:p>
            <a:pPr lvl="1"/>
            <a:r>
              <a:rPr lang="en-US" altLang="ko-KR" dirty="0" smtClean="0"/>
              <a:t>hip flexion and hip power after initial contact (4.4% gait)</a:t>
            </a:r>
          </a:p>
          <a:p>
            <a:pPr lvl="1"/>
            <a:r>
              <a:rPr lang="en-US" altLang="ko-KR" dirty="0" smtClean="0"/>
              <a:t>knee power at peak knee extension in stance (40.7% gait)</a:t>
            </a:r>
          </a:p>
          <a:p>
            <a:pPr lvl="1"/>
            <a:r>
              <a:rPr lang="en-US" altLang="ko-KR" dirty="0" smtClean="0"/>
              <a:t>knee flexion velocity at toe-off (62.7 ± 3.5 % gait)</a:t>
            </a:r>
          </a:p>
          <a:p>
            <a:pPr lvl="1"/>
            <a:r>
              <a:rPr lang="en-US" altLang="ko-KR" dirty="0" smtClean="0"/>
              <a:t>hip internal rotation in early swing (71.4% gait)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Remained high (80.2% correct) using a subset combination of only 3 of these features, </a:t>
            </a:r>
          </a:p>
          <a:p>
            <a:pPr lvl="1"/>
            <a:r>
              <a:rPr lang="en-US" altLang="ko-KR" dirty="0" smtClean="0"/>
              <a:t>knee flexion velocity at toe-off, knee power, and hip power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Given only 3 filter-based features 78.3% correct</a:t>
            </a:r>
          </a:p>
          <a:p>
            <a:pPr lvl="1"/>
            <a:r>
              <a:rPr lang="en-US" altLang="ko-KR" dirty="0" smtClean="0"/>
              <a:t>pelvic tilt at the beginning of single limb support (18.7% gait),</a:t>
            </a:r>
          </a:p>
          <a:p>
            <a:pPr lvl="1"/>
            <a:r>
              <a:rPr lang="en-US" altLang="ko-KR" dirty="0" smtClean="0"/>
              <a:t>hip flexion after the beginning of double support (52.0% gait),</a:t>
            </a:r>
          </a:p>
          <a:p>
            <a:pPr lvl="1"/>
            <a:r>
              <a:rPr lang="en-US" altLang="ko-KR" dirty="0" smtClean="0"/>
              <a:t>peak knee flexion (79.7 ± 5.1 % gait)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Given only 2 literature-based features 68.1% correct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Given only 1 literature-based feature 67.8% correct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Given only 1 filter-based feature 68.2% correct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Rectus </a:t>
            </a:r>
            <a:r>
              <a:rPr lang="en-US" altLang="ko-KR" dirty="0" err="1" smtClean="0"/>
              <a:t>Femoris</a:t>
            </a:r>
            <a:r>
              <a:rPr lang="en-US" altLang="ko-KR" dirty="0" smtClean="0"/>
              <a:t> Transfer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Common treatment for stiff knee gait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Unfortunately, the improvement in knee motion after surgery is inconsistent.</a:t>
            </a:r>
            <a:endParaRPr lang="ko-KR" alt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57" y="2204864"/>
            <a:ext cx="21621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Goal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Select </a:t>
            </a:r>
            <a:r>
              <a:rPr lang="en-US" altLang="ko-KR" dirty="0"/>
              <a:t>a set of preoperative gait features </a:t>
            </a:r>
            <a:r>
              <a:rPr lang="en-US" altLang="ko-KR" dirty="0" smtClean="0"/>
              <a:t>that distinguished </a:t>
            </a:r>
            <a:r>
              <a:rPr lang="en-US" altLang="ko-KR" dirty="0"/>
              <a:t>between good (</a:t>
            </a:r>
            <a:r>
              <a:rPr lang="en-US" altLang="ko-KR" i="1" dirty="0"/>
              <a:t>i.e., no longer stiff) and poor (i.e., remaining stiff) </a:t>
            </a:r>
            <a:r>
              <a:rPr lang="en-US" altLang="ko-KR" i="1" dirty="0" smtClean="0"/>
              <a:t>postoperative </a:t>
            </a:r>
            <a:r>
              <a:rPr lang="en-US" altLang="ko-KR" dirty="0" smtClean="0"/>
              <a:t>outcomes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Determine </a:t>
            </a:r>
            <a:r>
              <a:rPr lang="en-US" altLang="ko-KR" dirty="0"/>
              <a:t>which combinations of preoperative features </a:t>
            </a:r>
            <a:r>
              <a:rPr lang="en-US" altLang="ko-KR" dirty="0" smtClean="0"/>
              <a:t>best predicted </a:t>
            </a:r>
            <a:r>
              <a:rPr lang="en-US" altLang="ko-KR" dirty="0"/>
              <a:t>postoperative outcomes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Training data : preoperative gait data of subjects categorized as “good” or “poor” outcome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Features distinguishing between good &amp; poor group</a:t>
            </a:r>
          </a:p>
          <a:p>
            <a:pPr lvl="1"/>
            <a:r>
              <a:rPr lang="en-US" altLang="ko-KR" dirty="0" smtClean="0"/>
              <a:t>literature-based, filter-based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Determine combinations of features that best predict outcome</a:t>
            </a:r>
          </a:p>
          <a:p>
            <a:pPr lvl="1"/>
            <a:r>
              <a:rPr lang="en-US" altLang="ko-KR" dirty="0" smtClean="0"/>
              <a:t>by Linear </a:t>
            </a:r>
            <a:r>
              <a:rPr lang="en-US" altLang="ko-KR" dirty="0" err="1" smtClean="0"/>
              <a:t>Discriminant</a:t>
            </a:r>
            <a:r>
              <a:rPr lang="en-US" altLang="ko-KR" dirty="0" smtClean="0"/>
              <a:t> Analysis (LDA)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Subjects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Obtain gait analysis data of each subject before and after the RTF</a:t>
            </a:r>
          </a:p>
          <a:p>
            <a:pPr lvl="1"/>
            <a:r>
              <a:rPr lang="en-US" altLang="ko-KR" dirty="0" smtClean="0"/>
              <a:t>joint angles, moments, powers during gait cycle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From postoperative data,</a:t>
            </a:r>
          </a:p>
          <a:p>
            <a:pPr lvl="1"/>
            <a:r>
              <a:rPr lang="en-US" altLang="ko-KR" dirty="0" smtClean="0"/>
              <a:t>“good outcome” - 31 subjects</a:t>
            </a:r>
          </a:p>
          <a:p>
            <a:pPr lvl="1"/>
            <a:r>
              <a:rPr lang="en-US" altLang="ko-KR" dirty="0" smtClean="0"/>
              <a:t>“poor outcome” - 31 subjects</a:t>
            </a:r>
          </a:p>
          <a:p>
            <a:endParaRPr lang="en-US" altLang="ko-K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Literature-based features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23" y="1916832"/>
            <a:ext cx="825855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Filter-based features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8187" y="1268760"/>
            <a:ext cx="5567627" cy="534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Two-sample T-test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assesses whether the means of two groups are statistically different from each other.</a:t>
            </a:r>
            <a:endParaRPr lang="ko-KR" alt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852936"/>
            <a:ext cx="38195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2936"/>
            <a:ext cx="433387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5733256"/>
            <a:ext cx="35147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Filter-based features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 x n unfiltered features</a:t>
            </a:r>
          </a:p>
          <a:p>
            <a:pPr lvl="1"/>
            <a:r>
              <a:rPr lang="en-US" altLang="ko-KR" dirty="0" smtClean="0"/>
              <a:t>m measures of gait data</a:t>
            </a:r>
          </a:p>
          <a:p>
            <a:pPr lvl="1"/>
            <a:r>
              <a:rPr lang="en-US" altLang="ko-KR" dirty="0" smtClean="0"/>
              <a:t>n number of sample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-&gt; Filtered to 25 features with highest t-test scores</a:t>
            </a:r>
          </a:p>
          <a:p>
            <a:pPr lvl="1"/>
            <a:r>
              <a:rPr lang="en-US" altLang="ko-KR" dirty="0" smtClean="0"/>
              <a:t>based on the </a:t>
            </a:r>
            <a:r>
              <a:rPr lang="en-US" altLang="ko-KR" dirty="0" err="1" smtClean="0"/>
              <a:t>discriminant</a:t>
            </a:r>
            <a:r>
              <a:rPr lang="en-US" altLang="ko-KR" dirty="0" smtClean="0"/>
              <a:t> power of the gait analysis data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497</Words>
  <Application>Microsoft Office PowerPoint</Application>
  <PresentationFormat>화면 슬라이드 쇼(4:3)</PresentationFormat>
  <Paragraphs>91</Paragraphs>
  <Slides>17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Predicting outcomes of rectus femoris transfer surgery</vt:lpstr>
      <vt:lpstr>Rectus Femoris Transfer</vt:lpstr>
      <vt:lpstr>Goal</vt:lpstr>
      <vt:lpstr>Methods</vt:lpstr>
      <vt:lpstr>Subjects</vt:lpstr>
      <vt:lpstr>Literature-based features</vt:lpstr>
      <vt:lpstr>Filter-based features</vt:lpstr>
      <vt:lpstr>Two-sample T-test</vt:lpstr>
      <vt:lpstr>Filter-based features</vt:lpstr>
      <vt:lpstr>Filter-based features </vt:lpstr>
      <vt:lpstr>Combinations of Features</vt:lpstr>
      <vt:lpstr>Linear Discriminant Analysis (LDA)</vt:lpstr>
      <vt:lpstr>Select Feature Subset</vt:lpstr>
      <vt:lpstr>LDA training by repeated hold-out method</vt:lpstr>
      <vt:lpstr>Results</vt:lpstr>
      <vt:lpstr>Results</vt:lpstr>
      <vt:lpstr>Results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yoonsang</dc:creator>
  <cp:lastModifiedBy>yoonsang</cp:lastModifiedBy>
  <cp:revision>132</cp:revision>
  <dcterms:created xsi:type="dcterms:W3CDTF">2012-04-30T05:51:42Z</dcterms:created>
  <dcterms:modified xsi:type="dcterms:W3CDTF">2012-05-08T08:00:20Z</dcterms:modified>
</cp:coreProperties>
</file>