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78" d="100"/>
          <a:sy n="178" d="100"/>
        </p:scale>
        <p:origin x="-16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DB1A0-E26D-4639-B586-0AA197A26B6A}" type="datetimeFigureOut">
              <a:rPr lang="ko-KR" altLang="en-US" smtClean="0"/>
              <a:t>2013-05-21</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FDB60-5771-495E-91D6-96D8283F0B5E}" type="slidenum">
              <a:rPr lang="ko-KR" altLang="en-US" smtClean="0"/>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BBB05E14-8FFE-4EF4-882B-BBAC72885405}" type="slidenum">
              <a:rPr lang="ko-KR" altLang="en-US" smtClean="0"/>
              <a:pPr/>
              <a:t>1</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smtClean="0"/>
          </a:p>
        </p:txBody>
      </p:sp>
      <p:sp>
        <p:nvSpPr>
          <p:cNvPr id="4" name="슬라이드 번호 개체 틀 3"/>
          <p:cNvSpPr>
            <a:spLocks noGrp="1"/>
          </p:cNvSpPr>
          <p:nvPr>
            <p:ph type="sldNum" sz="quarter" idx="10"/>
          </p:nvPr>
        </p:nvSpPr>
        <p:spPr/>
        <p:txBody>
          <a:bodyPr/>
          <a:lstStyle/>
          <a:p>
            <a:fld id="{BF270F6F-6A7B-4223-B9E1-10D828073397}" type="slidenum">
              <a:rPr lang="ko-KR" altLang="en-US" smtClean="0"/>
              <a:pPr/>
              <a:t>2</a:t>
            </a:fld>
            <a:endParaRPr lang="ko-KR" altLang="en-US"/>
          </a:p>
        </p:txBody>
      </p:sp>
    </p:spTree>
    <p:extLst>
      <p:ext uri="{BB962C8B-B14F-4D97-AF65-F5344CB8AC3E}">
        <p14:creationId xmlns="" xmlns:p14="http://schemas.microsoft.com/office/powerpoint/2010/main" val="309083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Before I jump into</a:t>
            </a:r>
            <a:r>
              <a:rPr lang="en-US" altLang="ko-KR" baseline="0" dirty="0" smtClean="0"/>
              <a:t> the details of our prediction model, I want to talk about the </a:t>
            </a:r>
            <a:r>
              <a:rPr lang="en-US" altLang="ko-KR" dirty="0" smtClean="0"/>
              <a:t>Naïve</a:t>
            </a:r>
            <a:r>
              <a:rPr lang="en-US" altLang="ko-KR" baseline="0" dirty="0" smtClean="0"/>
              <a:t> linear regression. /The following equation</a:t>
            </a:r>
            <a:r>
              <a:rPr lang="en-US" altLang="ko-KR" dirty="0" smtClean="0"/>
              <a:t> minimizes the</a:t>
            </a:r>
            <a:r>
              <a:rPr lang="en-US" altLang="ko-KR" baseline="0" dirty="0" smtClean="0"/>
              <a:t> fitting errors between training input and output. We then obtain linear predictor, matrix A. / Although this formulation is </a:t>
            </a:r>
            <a:r>
              <a:rPr lang="en-US" altLang="ko-KR" dirty="0" smtClean="0"/>
              <a:t>very</a:t>
            </a:r>
            <a:r>
              <a:rPr lang="en-US" altLang="ko-KR" baseline="0" dirty="0" smtClean="0"/>
              <a:t> simple and easy to implement, there exists potential artifacts of the results because of large </a:t>
            </a:r>
            <a:r>
              <a:rPr lang="en-US" altLang="ko-KR" sz="1200" dirty="0" smtClean="0"/>
              <a:t>estimation</a:t>
            </a:r>
            <a:r>
              <a:rPr lang="en-US" altLang="ko-KR" baseline="0" dirty="0" smtClean="0"/>
              <a:t> errors. /This equation do not consider the data dependency between x and y. /So, the solution would come up with reducing the dimension of the training examples before entering the regression step. </a:t>
            </a:r>
            <a:endParaRPr lang="ko-KR" altLang="en-US" dirty="0"/>
          </a:p>
        </p:txBody>
      </p:sp>
      <p:sp>
        <p:nvSpPr>
          <p:cNvPr id="4" name="슬라이드 번호 개체 틀 3"/>
          <p:cNvSpPr>
            <a:spLocks noGrp="1"/>
          </p:cNvSpPr>
          <p:nvPr>
            <p:ph type="sldNum" sz="quarter" idx="10"/>
          </p:nvPr>
        </p:nvSpPr>
        <p:spPr/>
        <p:txBody>
          <a:bodyPr/>
          <a:lstStyle/>
          <a:p>
            <a:fld id="{BF270F6F-6A7B-4223-B9E1-10D828073397}" type="slidenum">
              <a:rPr lang="ko-KR" altLang="en-US" smtClean="0"/>
              <a:pPr/>
              <a:t>3</a:t>
            </a:fld>
            <a:endParaRPr lang="ko-KR" altLang="en-US"/>
          </a:p>
        </p:txBody>
      </p:sp>
    </p:spTree>
    <p:extLst>
      <p:ext uri="{BB962C8B-B14F-4D97-AF65-F5344CB8AC3E}">
        <p14:creationId xmlns:p14="http://schemas.microsoft.com/office/powerpoint/2010/main" xmlns="" val="134357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When we talk</a:t>
            </a:r>
            <a:r>
              <a:rPr lang="en-US" altLang="ko-KR" baseline="0" dirty="0" smtClean="0"/>
              <a:t> about dimensional reduction, there are many popular statistical methods. Maybe, PCA is the most familiar approach to choose. However, PCA might not be a good choice for regression purpose. </a:t>
            </a:r>
            <a:r>
              <a:rPr lang="en-US" altLang="ko-KR" dirty="0" smtClean="0"/>
              <a:t>As you</a:t>
            </a:r>
            <a:r>
              <a:rPr lang="en-US" altLang="ko-KR" baseline="0" dirty="0" smtClean="0"/>
              <a:t> can see here, we have two variables x &amp; y that are training input and output, respectively. When we apply PCA to each variable, we can obtain the reduce the data by projection into the basis. We can represent the relationship of reduced x &amp; y in 2D space. However, there is no guarantee pertaining to the data dependency of two variables in the reduced space. As a result, the prediction errors can not be minimized </a:t>
            </a:r>
          </a:p>
          <a:p>
            <a:endParaRPr lang="en-US" altLang="ko-KR" baseline="0" dirty="0" smtClean="0"/>
          </a:p>
          <a:p>
            <a:r>
              <a:rPr lang="en-US" altLang="ko-KR" baseline="0" dirty="0" smtClean="0"/>
              <a:t>//</a:t>
            </a:r>
          </a:p>
          <a:p>
            <a:r>
              <a:rPr lang="en-US" altLang="ko-KR" baseline="0" dirty="0" smtClean="0"/>
              <a:t>So, We now consider canonical correlation analysis, CCA. CCA finds the two different basis of each variable. The correlation between the two data sets is maximized in the reduced space. So it can reduce the estimation errors as associated with regression. In terms of  approximating the original data, PCA is a good choice. PCA works by finding some basis that maximize variance of the data set. </a:t>
            </a:r>
            <a:endParaRPr lang="ko-KR" altLang="en-US" dirty="0"/>
          </a:p>
        </p:txBody>
      </p:sp>
      <p:sp>
        <p:nvSpPr>
          <p:cNvPr id="4" name="슬라이드 번호 개체 틀 3"/>
          <p:cNvSpPr>
            <a:spLocks noGrp="1"/>
          </p:cNvSpPr>
          <p:nvPr>
            <p:ph type="sldNum" sz="quarter" idx="10"/>
          </p:nvPr>
        </p:nvSpPr>
        <p:spPr/>
        <p:txBody>
          <a:bodyPr/>
          <a:lstStyle/>
          <a:p>
            <a:fld id="{BF270F6F-6A7B-4223-B9E1-10D828073397}" type="slidenum">
              <a:rPr lang="ko-KR" altLang="en-US" smtClean="0"/>
              <a:pPr/>
              <a:t>4</a:t>
            </a:fld>
            <a:endParaRPr lang="ko-KR" altLang="en-US"/>
          </a:p>
        </p:txBody>
      </p:sp>
    </p:spTree>
    <p:extLst>
      <p:ext uri="{BB962C8B-B14F-4D97-AF65-F5344CB8AC3E}">
        <p14:creationId xmlns="" xmlns:p14="http://schemas.microsoft.com/office/powerpoint/2010/main" val="67160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96D0E67-4408-45D2-BE9D-7282FF3E910C}" type="datetimeFigureOut">
              <a:rPr lang="ko-KR" altLang="en-US" smtClean="0"/>
              <a:t>2013-05-21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D633B33-31E2-4703-ACA8-A4B9E177E8C4}"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D0E67-4408-45D2-BE9D-7282FF3E910C}" type="datetimeFigureOut">
              <a:rPr lang="ko-KR" altLang="en-US" smtClean="0"/>
              <a:t>2013-05-21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33B33-31E2-4703-ACA8-A4B9E177E8C4}"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Predicting Post-Operative Patient Gait </a:t>
            </a:r>
            <a:endParaRPr lang="ko-KR" altLang="en-US" dirty="0"/>
          </a:p>
        </p:txBody>
      </p:sp>
      <p:sp>
        <p:nvSpPr>
          <p:cNvPr id="3" name="부제목 2"/>
          <p:cNvSpPr>
            <a:spLocks noGrp="1"/>
          </p:cNvSpPr>
          <p:nvPr>
            <p:ph type="subTitle" idx="1"/>
          </p:nvPr>
        </p:nvSpPr>
        <p:spPr/>
        <p:txBody>
          <a:bodyPr/>
          <a:lstStyle/>
          <a:p>
            <a:r>
              <a:rPr lang="en-US" altLang="ko-KR" dirty="0" err="1" smtClean="0"/>
              <a:t>Jongmin</a:t>
            </a:r>
            <a:r>
              <a:rPr lang="en-US" altLang="ko-KR" dirty="0" smtClean="0"/>
              <a:t> Kim</a:t>
            </a:r>
          </a:p>
          <a:p>
            <a:r>
              <a:rPr lang="en-US" altLang="ko-KR" dirty="0" smtClean="0"/>
              <a:t>Movement Research Lab.</a:t>
            </a:r>
          </a:p>
          <a:p>
            <a:r>
              <a:rPr lang="en-US" altLang="ko-KR" dirty="0" smtClean="0"/>
              <a:t>Seoul National University</a:t>
            </a:r>
            <a:endParaRPr lang="ko-KR" altLang="en-US" dirty="0" smtClean="0"/>
          </a:p>
          <a:p>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r>
              <a:rPr lang="en-US" altLang="ko-KR" dirty="0" smtClean="0"/>
              <a:t> </a:t>
            </a:r>
            <a:r>
              <a:rPr lang="en-US" altLang="ko-KR" dirty="0" smtClean="0"/>
              <a:t>predictor</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Learn a </a:t>
            </a:r>
            <a:r>
              <a:rPr lang="en-US" altLang="ko-KR" sz="2400" dirty="0" smtClean="0"/>
              <a:t>motion </a:t>
            </a:r>
            <a:r>
              <a:rPr lang="en-US" altLang="ko-KR" sz="2400" dirty="0" smtClean="0"/>
              <a:t>predictor </a:t>
            </a:r>
            <a:r>
              <a:rPr lang="en-US" altLang="ko-KR" sz="2400" dirty="0" smtClean="0"/>
              <a:t>from </a:t>
            </a:r>
            <a:r>
              <a:rPr lang="en-US" altLang="ko-KR" sz="2400" dirty="0" smtClean="0"/>
              <a:t>training data set      . </a:t>
            </a:r>
          </a:p>
          <a:p>
            <a:pPr>
              <a:buNone/>
            </a:pPr>
            <a:r>
              <a:rPr lang="en-US" altLang="ko-KR" sz="2400" dirty="0" smtClean="0"/>
              <a:t>   -  : pre-operative patient’ </a:t>
            </a:r>
            <a:r>
              <a:rPr lang="en-US" altLang="ko-KR" sz="2400" dirty="0" smtClean="0"/>
              <a:t>motion </a:t>
            </a:r>
            <a:r>
              <a:rPr lang="en-US" altLang="ko-KR" sz="2400" dirty="0" smtClean="0"/>
              <a:t>(input)</a:t>
            </a:r>
          </a:p>
          <a:p>
            <a:pPr>
              <a:buNone/>
            </a:pPr>
            <a:r>
              <a:rPr lang="en-US" altLang="ko-KR" sz="2400" dirty="0" smtClean="0"/>
              <a:t>   -  : post-operative patient’ </a:t>
            </a:r>
            <a:r>
              <a:rPr lang="en-US" altLang="ko-KR" sz="2400" dirty="0" smtClean="0"/>
              <a:t>motion</a:t>
            </a:r>
            <a:r>
              <a:rPr lang="en-US" altLang="ko-KR" sz="2400" dirty="0" smtClean="0"/>
              <a:t> </a:t>
            </a:r>
            <a:r>
              <a:rPr lang="en-US" altLang="ko-KR" sz="2400" dirty="0" smtClean="0"/>
              <a:t>(output)</a:t>
            </a:r>
          </a:p>
          <a:p>
            <a:pPr>
              <a:buNone/>
            </a:pPr>
            <a:endParaRPr lang="en-US" altLang="ko-KR" sz="2400" dirty="0" smtClean="0"/>
          </a:p>
          <a:p>
            <a:r>
              <a:rPr lang="en-US" altLang="ko-KR" sz="2400" dirty="0" smtClean="0"/>
              <a:t>Given new input data, we generate a new </a:t>
            </a:r>
            <a:r>
              <a:rPr lang="en-US" altLang="ko-KR" sz="2400" dirty="0" smtClean="0"/>
              <a:t>motion </a:t>
            </a:r>
            <a:r>
              <a:rPr lang="en-US" altLang="ko-KR" sz="2400" dirty="0" smtClean="0"/>
              <a:t>using the learned predictor. </a:t>
            </a:r>
          </a:p>
          <a:p>
            <a:endParaRPr lang="en-US" altLang="ko-KR" sz="2400" dirty="0" smtClean="0"/>
          </a:p>
          <a:p>
            <a:pPr>
              <a:buNone/>
            </a:pPr>
            <a:endParaRPr lang="en-US" altLang="ko-KR" sz="2400" dirty="0" smtClean="0"/>
          </a:p>
        </p:txBody>
      </p:sp>
      <p:graphicFrame>
        <p:nvGraphicFramePr>
          <p:cNvPr id="5" name="개체 4"/>
          <p:cNvGraphicFramePr>
            <a:graphicFrameLocks noChangeAspect="1"/>
          </p:cNvGraphicFramePr>
          <p:nvPr>
            <p:extLst>
              <p:ext uri="{D42A27DB-BD31-4B8C-83A1-F6EECF244321}">
                <p14:modId xmlns="" xmlns:p14="http://schemas.microsoft.com/office/powerpoint/2010/main" val="5095279"/>
              </p:ext>
            </p:extLst>
          </p:nvPr>
        </p:nvGraphicFramePr>
        <p:xfrm>
          <a:off x="7481888" y="1690688"/>
          <a:ext cx="706437" cy="341312"/>
        </p:xfrm>
        <a:graphic>
          <a:graphicData uri="http://schemas.openxmlformats.org/presentationml/2006/ole">
            <p:oleObj spid="_x0000_s1026" name="수식" r:id="rId4" imgW="393529" imgH="203112" progId="Equation.3">
              <p:embed/>
            </p:oleObj>
          </a:graphicData>
        </a:graphic>
      </p:graphicFrame>
      <p:graphicFrame>
        <p:nvGraphicFramePr>
          <p:cNvPr id="6" name="개체 5"/>
          <p:cNvGraphicFramePr>
            <a:graphicFrameLocks noChangeAspect="1"/>
          </p:cNvGraphicFramePr>
          <p:nvPr>
            <p:extLst>
              <p:ext uri="{D42A27DB-BD31-4B8C-83A1-F6EECF244321}">
                <p14:modId xmlns="" xmlns:p14="http://schemas.microsoft.com/office/powerpoint/2010/main" val="1536078282"/>
              </p:ext>
            </p:extLst>
          </p:nvPr>
        </p:nvGraphicFramePr>
        <p:xfrm>
          <a:off x="1004888" y="2185988"/>
          <a:ext cx="196850" cy="215900"/>
        </p:xfrm>
        <a:graphic>
          <a:graphicData uri="http://schemas.openxmlformats.org/presentationml/2006/ole">
            <p:oleObj spid="_x0000_s1027" name="수식" r:id="rId5" imgW="126835" imgH="139518" progId="Equation.3">
              <p:embed/>
            </p:oleObj>
          </a:graphicData>
        </a:graphic>
      </p:graphicFrame>
      <p:graphicFrame>
        <p:nvGraphicFramePr>
          <p:cNvPr id="7" name="개체 6"/>
          <p:cNvGraphicFramePr>
            <a:graphicFrameLocks noChangeAspect="1"/>
          </p:cNvGraphicFramePr>
          <p:nvPr>
            <p:extLst>
              <p:ext uri="{D42A27DB-BD31-4B8C-83A1-F6EECF244321}">
                <p14:modId xmlns="" xmlns:p14="http://schemas.microsoft.com/office/powerpoint/2010/main" val="1244829281"/>
              </p:ext>
            </p:extLst>
          </p:nvPr>
        </p:nvGraphicFramePr>
        <p:xfrm>
          <a:off x="1020763" y="2627313"/>
          <a:ext cx="195262" cy="255587"/>
        </p:xfrm>
        <a:graphic>
          <a:graphicData uri="http://schemas.openxmlformats.org/presentationml/2006/ole">
            <p:oleObj spid="_x0000_s1028" name="수식" r:id="rId6" imgW="126780" imgH="164814" progId="Equation.3">
              <p:embed/>
            </p:oleObj>
          </a:graphicData>
        </a:graphic>
      </p:graphicFrame>
      <p:grpSp>
        <p:nvGrpSpPr>
          <p:cNvPr id="4" name="그룹 20"/>
          <p:cNvGrpSpPr/>
          <p:nvPr/>
        </p:nvGrpSpPr>
        <p:grpSpPr>
          <a:xfrm>
            <a:off x="3094933" y="5301208"/>
            <a:ext cx="3361153" cy="962375"/>
            <a:chOff x="3951975" y="2025370"/>
            <a:chExt cx="3361153" cy="962375"/>
          </a:xfrm>
        </p:grpSpPr>
        <p:grpSp>
          <p:nvGrpSpPr>
            <p:cNvPr id="8" name="그룹 19"/>
            <p:cNvGrpSpPr/>
            <p:nvPr/>
          </p:nvGrpSpPr>
          <p:grpSpPr>
            <a:xfrm>
              <a:off x="3951975" y="2025371"/>
              <a:ext cx="1956179" cy="962374"/>
              <a:chOff x="4878186" y="1953363"/>
              <a:chExt cx="1956179" cy="962374"/>
            </a:xfrm>
          </p:grpSpPr>
          <p:sp>
            <p:nvSpPr>
              <p:cNvPr id="27" name="Rectangle 109"/>
              <p:cNvSpPr>
                <a:spLocks noChangeArrowheads="1"/>
              </p:cNvSpPr>
              <p:nvPr/>
            </p:nvSpPr>
            <p:spPr bwMode="auto">
              <a:xfrm>
                <a:off x="4878186" y="1953363"/>
                <a:ext cx="1380116" cy="962374"/>
              </a:xfrm>
              <a:prstGeom prst="rect">
                <a:avLst/>
              </a:prstGeom>
              <a:noFill/>
              <a:ln w="9525" algn="ctr">
                <a:solidFill>
                  <a:srgbClr val="800080"/>
                </a:solidFill>
                <a:miter lim="800000"/>
                <a:headEnd/>
                <a:tailEnd/>
              </a:ln>
              <a:effectLst/>
            </p:spPr>
            <p:txBody>
              <a:bodyPr wrap="none" anchor="ctr"/>
              <a:lstStyle/>
              <a:p>
                <a:pPr algn="ctr"/>
                <a:r>
                  <a:rPr lang="en-US" altLang="ko-KR" sz="1600" b="1" dirty="0" smtClean="0"/>
                  <a:t>Regression</a:t>
                </a:r>
              </a:p>
              <a:p>
                <a:pPr algn="ctr"/>
                <a:r>
                  <a:rPr lang="en-US" altLang="ko-KR" sz="1600" b="1" dirty="0"/>
                  <a:t>p</a:t>
                </a:r>
                <a:r>
                  <a:rPr lang="en-US" altLang="ko-KR" sz="1600" b="1" dirty="0" smtClean="0"/>
                  <a:t>rocess</a:t>
                </a:r>
                <a:endParaRPr lang="ko-KR" altLang="en-US" sz="1600" b="1" dirty="0"/>
              </a:p>
            </p:txBody>
          </p:sp>
          <p:cxnSp>
            <p:nvCxnSpPr>
              <p:cNvPr id="29" name="AutoShape 136"/>
              <p:cNvCxnSpPr>
                <a:cxnSpLocks noChangeShapeType="1"/>
                <a:stCxn id="27" idx="3"/>
                <a:endCxn id="25" idx="1"/>
              </p:cNvCxnSpPr>
              <p:nvPr/>
            </p:nvCxnSpPr>
            <p:spPr bwMode="auto">
              <a:xfrm flipV="1">
                <a:off x="6258302" y="2429957"/>
                <a:ext cx="576063" cy="4593"/>
              </a:xfrm>
              <a:prstGeom prst="straightConnector1">
                <a:avLst/>
              </a:prstGeom>
              <a:noFill/>
              <a:ln w="9525">
                <a:solidFill>
                  <a:srgbClr val="800080"/>
                </a:solidFill>
                <a:round/>
                <a:headEnd/>
                <a:tailEnd type="triangle" w="med" len="med"/>
              </a:ln>
              <a:effectLst/>
            </p:spPr>
          </p:cxnSp>
        </p:grpSp>
        <p:sp>
          <p:nvSpPr>
            <p:cNvPr id="25" name="Rectangle 109"/>
            <p:cNvSpPr>
              <a:spLocks noChangeArrowheads="1"/>
            </p:cNvSpPr>
            <p:nvPr/>
          </p:nvSpPr>
          <p:spPr bwMode="auto">
            <a:xfrm>
              <a:off x="5908154" y="2025370"/>
              <a:ext cx="1404974" cy="953190"/>
            </a:xfrm>
            <a:prstGeom prst="rect">
              <a:avLst/>
            </a:prstGeom>
            <a:noFill/>
            <a:ln w="9525" algn="ctr">
              <a:solidFill>
                <a:srgbClr val="800080"/>
              </a:solidFill>
              <a:miter lim="800000"/>
              <a:headEnd/>
              <a:tailEnd/>
            </a:ln>
            <a:effectLst/>
          </p:spPr>
          <p:txBody>
            <a:bodyPr wrap="none" anchor="ctr"/>
            <a:lstStyle/>
            <a:p>
              <a:pPr algn="ctr"/>
              <a:r>
                <a:rPr lang="en-US" altLang="ko-KR" sz="1600" b="1" dirty="0" smtClean="0"/>
                <a:t>Predictor</a:t>
              </a:r>
              <a:endParaRPr lang="en-US" altLang="ko-KR" b="1" dirty="0"/>
            </a:p>
          </p:txBody>
        </p:sp>
      </p:grpSp>
      <p:cxnSp>
        <p:nvCxnSpPr>
          <p:cNvPr id="43" name="AutoShape 136"/>
          <p:cNvCxnSpPr>
            <a:cxnSpLocks noChangeShapeType="1"/>
            <a:stCxn id="25" idx="3"/>
          </p:cNvCxnSpPr>
          <p:nvPr/>
        </p:nvCxnSpPr>
        <p:spPr bwMode="auto">
          <a:xfrm flipV="1">
            <a:off x="6456086" y="5773546"/>
            <a:ext cx="734726" cy="4257"/>
          </a:xfrm>
          <a:prstGeom prst="straightConnector1">
            <a:avLst/>
          </a:prstGeom>
          <a:noFill/>
          <a:ln w="9525">
            <a:solidFill>
              <a:srgbClr val="800080"/>
            </a:solidFill>
            <a:round/>
            <a:headEnd/>
            <a:tailEnd type="triangle" w="med" len="med"/>
          </a:ln>
          <a:effectLst/>
        </p:spPr>
      </p:cxnSp>
      <p:cxnSp>
        <p:nvCxnSpPr>
          <p:cNvPr id="49" name="AutoShape 136"/>
          <p:cNvCxnSpPr>
            <a:cxnSpLocks noChangeShapeType="1"/>
            <a:stCxn id="52" idx="2"/>
            <a:endCxn id="25" idx="0"/>
          </p:cNvCxnSpPr>
          <p:nvPr/>
        </p:nvCxnSpPr>
        <p:spPr bwMode="auto">
          <a:xfrm flipH="1">
            <a:off x="5753599" y="4797152"/>
            <a:ext cx="1475" cy="504056"/>
          </a:xfrm>
          <a:prstGeom prst="straightConnector1">
            <a:avLst/>
          </a:prstGeom>
          <a:noFill/>
          <a:ln w="9525">
            <a:solidFill>
              <a:srgbClr val="800080"/>
            </a:solidFill>
            <a:round/>
            <a:headEnd/>
            <a:tailEnd type="triangle" w="med" len="med"/>
          </a:ln>
          <a:effectLst/>
        </p:spPr>
      </p:cxnSp>
      <p:sp>
        <p:nvSpPr>
          <p:cNvPr id="52" name="TextBox 51"/>
          <p:cNvSpPr txBox="1"/>
          <p:nvPr/>
        </p:nvSpPr>
        <p:spPr>
          <a:xfrm>
            <a:off x="4503773" y="4427820"/>
            <a:ext cx="2502602" cy="369332"/>
          </a:xfrm>
          <a:prstGeom prst="rect">
            <a:avLst/>
          </a:prstGeom>
          <a:noFill/>
        </p:spPr>
        <p:txBody>
          <a:bodyPr wrap="square" rtlCol="0">
            <a:spAutoFit/>
          </a:bodyPr>
          <a:lstStyle/>
          <a:p>
            <a:r>
              <a:rPr lang="en-US" altLang="ko-KR" dirty="0" smtClean="0"/>
              <a:t>New input data, x</a:t>
            </a:r>
            <a:endParaRPr lang="ko-KR" altLang="en-US" dirty="0"/>
          </a:p>
        </p:txBody>
      </p:sp>
      <p:cxnSp>
        <p:nvCxnSpPr>
          <p:cNvPr id="53" name="AutoShape 136"/>
          <p:cNvCxnSpPr>
            <a:cxnSpLocks noChangeShapeType="1"/>
            <a:stCxn id="54" idx="3"/>
            <a:endCxn id="27" idx="1"/>
          </p:cNvCxnSpPr>
          <p:nvPr/>
        </p:nvCxnSpPr>
        <p:spPr bwMode="auto">
          <a:xfrm>
            <a:off x="2057053" y="5774755"/>
            <a:ext cx="1037880" cy="7641"/>
          </a:xfrm>
          <a:prstGeom prst="straightConnector1">
            <a:avLst/>
          </a:prstGeom>
          <a:noFill/>
          <a:ln w="9525">
            <a:solidFill>
              <a:srgbClr val="800080"/>
            </a:solidFill>
            <a:round/>
            <a:headEnd/>
            <a:tailEnd type="triangle" w="med" len="med"/>
          </a:ln>
          <a:effectLst/>
        </p:spPr>
      </p:cxnSp>
      <p:sp>
        <p:nvSpPr>
          <p:cNvPr id="54" name="Rectangle 109"/>
          <p:cNvSpPr>
            <a:spLocks noChangeArrowheads="1"/>
          </p:cNvSpPr>
          <p:nvPr/>
        </p:nvSpPr>
        <p:spPr bwMode="auto">
          <a:xfrm>
            <a:off x="688901" y="5312197"/>
            <a:ext cx="1368152" cy="925116"/>
          </a:xfrm>
          <a:prstGeom prst="rect">
            <a:avLst/>
          </a:prstGeom>
          <a:noFill/>
          <a:ln w="9525" algn="ctr">
            <a:solidFill>
              <a:srgbClr val="800080"/>
            </a:solidFill>
            <a:miter lim="800000"/>
            <a:headEnd/>
            <a:tailEnd/>
          </a:ln>
          <a:effectLst/>
        </p:spPr>
        <p:txBody>
          <a:bodyPr wrap="none" anchor="ctr"/>
          <a:lstStyle/>
          <a:p>
            <a:pPr algn="ctr"/>
            <a:r>
              <a:rPr lang="en-US" altLang="ko-KR" b="1" dirty="0" smtClean="0"/>
              <a:t>Motion</a:t>
            </a:r>
            <a:endParaRPr lang="en-US" altLang="ko-KR" b="1" dirty="0"/>
          </a:p>
          <a:p>
            <a:pPr algn="ctr"/>
            <a:r>
              <a:rPr lang="en-US" altLang="ko-KR" sz="1600" b="1" dirty="0"/>
              <a:t>d</a:t>
            </a:r>
            <a:r>
              <a:rPr lang="en-US" altLang="ko-KR" sz="1600" b="1" dirty="0" smtClean="0"/>
              <a:t>atabase</a:t>
            </a:r>
            <a:endParaRPr lang="en-US" altLang="ko-KR" sz="1600" b="1" dirty="0"/>
          </a:p>
        </p:txBody>
      </p:sp>
      <p:sp>
        <p:nvSpPr>
          <p:cNvPr id="20" name="Rectangle 109"/>
          <p:cNvSpPr>
            <a:spLocks noChangeArrowheads="1"/>
          </p:cNvSpPr>
          <p:nvPr/>
        </p:nvSpPr>
        <p:spPr bwMode="auto">
          <a:xfrm>
            <a:off x="7191023" y="5239894"/>
            <a:ext cx="1404974" cy="953190"/>
          </a:xfrm>
          <a:prstGeom prst="rect">
            <a:avLst/>
          </a:prstGeom>
          <a:noFill/>
          <a:ln w="9525" algn="ctr">
            <a:solidFill>
              <a:srgbClr val="800080"/>
            </a:solidFill>
            <a:miter lim="800000"/>
            <a:headEnd/>
            <a:tailEnd/>
          </a:ln>
          <a:effectLst/>
        </p:spPr>
        <p:txBody>
          <a:bodyPr wrap="none" anchor="ctr"/>
          <a:lstStyle/>
          <a:p>
            <a:pPr algn="ctr"/>
            <a:r>
              <a:rPr lang="en-US" altLang="ko-KR" sz="1600" b="1" dirty="0" smtClean="0"/>
              <a:t>Output</a:t>
            </a:r>
          </a:p>
          <a:p>
            <a:pPr algn="ctr"/>
            <a:r>
              <a:rPr lang="en-US" altLang="ko-KR" sz="1600" b="1" dirty="0" smtClean="0"/>
              <a:t>motion</a:t>
            </a:r>
            <a:endParaRPr lang="en-US" altLang="ko-KR" b="1" dirty="0"/>
          </a:p>
        </p:txBody>
      </p:sp>
    </p:spTree>
    <p:extLst>
      <p:ext uri="{BB962C8B-B14F-4D97-AF65-F5344CB8AC3E}">
        <p14:creationId xmlns="" xmlns:p14="http://schemas.microsoft.com/office/powerpoint/2010/main" val="285010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Naïve linear regression</a:t>
            </a:r>
            <a:endParaRPr lang="ko-KR" altLang="en-US" dirty="0"/>
          </a:p>
        </p:txBody>
      </p:sp>
      <p:sp>
        <p:nvSpPr>
          <p:cNvPr id="3" name="내용 개체 틀 2"/>
          <p:cNvSpPr>
            <a:spLocks noGrp="1"/>
          </p:cNvSpPr>
          <p:nvPr>
            <p:ph idx="1"/>
          </p:nvPr>
        </p:nvSpPr>
        <p:spPr/>
        <p:txBody>
          <a:bodyPr/>
          <a:lstStyle/>
          <a:p>
            <a:r>
              <a:rPr lang="en-US" altLang="ko-KR" sz="2800" dirty="0" smtClean="0"/>
              <a:t>Direct regression analysis between input and </a:t>
            </a:r>
          </a:p>
          <a:p>
            <a:pPr marL="0" indent="0">
              <a:buNone/>
            </a:pPr>
            <a:r>
              <a:rPr lang="en-US" altLang="ko-KR" sz="2800" dirty="0"/>
              <a:t> </a:t>
            </a:r>
            <a:r>
              <a:rPr lang="en-US" altLang="ko-KR" sz="2800" dirty="0" smtClean="0"/>
              <a:t>  output.</a:t>
            </a:r>
          </a:p>
          <a:p>
            <a:endParaRPr lang="en-US" altLang="ko-KR" sz="2400" dirty="0" smtClean="0"/>
          </a:p>
          <a:p>
            <a:endParaRPr lang="en-US" altLang="ko-KR" sz="2400" dirty="0" smtClean="0"/>
          </a:p>
          <a:p>
            <a:r>
              <a:rPr lang="en-US" altLang="ko-KR" sz="2800" dirty="0" smtClean="0"/>
              <a:t>Minimize fitting error to obtain the predictor,   </a:t>
            </a:r>
            <a:r>
              <a:rPr lang="en-US" altLang="ko-KR" dirty="0" smtClean="0"/>
              <a:t>. </a:t>
            </a:r>
          </a:p>
          <a:p>
            <a:endParaRPr lang="en-US" altLang="ko-KR" dirty="0" smtClean="0"/>
          </a:p>
        </p:txBody>
      </p:sp>
      <p:pic>
        <p:nvPicPr>
          <p:cNvPr id="110595" name="Picture 3" descr="C:\Users\user\Desktop\제목 없음.png"/>
          <p:cNvPicPr>
            <a:picLocks noChangeAspect="1" noChangeArrowheads="1"/>
          </p:cNvPicPr>
          <p:nvPr/>
        </p:nvPicPr>
        <p:blipFill>
          <a:blip r:embed="rId4" cstate="print"/>
          <a:srcRect/>
          <a:stretch>
            <a:fillRect/>
          </a:stretch>
        </p:blipFill>
        <p:spPr bwMode="auto">
          <a:xfrm>
            <a:off x="3094283" y="4355027"/>
            <a:ext cx="2605142" cy="838944"/>
          </a:xfrm>
          <a:prstGeom prst="rect">
            <a:avLst/>
          </a:prstGeom>
          <a:noFill/>
        </p:spPr>
      </p:pic>
      <p:sp>
        <p:nvSpPr>
          <p:cNvPr id="7" name="TextBox 6"/>
          <p:cNvSpPr txBox="1"/>
          <p:nvPr/>
        </p:nvSpPr>
        <p:spPr>
          <a:xfrm>
            <a:off x="2024740" y="5424456"/>
            <a:ext cx="4898329" cy="461665"/>
          </a:xfrm>
          <a:prstGeom prst="rect">
            <a:avLst/>
          </a:prstGeom>
          <a:noFill/>
        </p:spPr>
        <p:txBody>
          <a:bodyPr wrap="none" rtlCol="0">
            <a:spAutoFit/>
          </a:bodyPr>
          <a:lstStyle/>
          <a:p>
            <a:r>
              <a:rPr lang="en-US" altLang="ko-KR" sz="2400" dirty="0" smtClean="0">
                <a:solidFill>
                  <a:srgbClr val="FF0000"/>
                </a:solidFill>
              </a:rPr>
              <a:t>Problem ? </a:t>
            </a:r>
            <a:r>
              <a:rPr lang="en-US" altLang="ko-KR" sz="2400" dirty="0" smtClean="0"/>
              <a:t>Large prediction errors</a:t>
            </a:r>
            <a:endParaRPr lang="ko-KR" altLang="en-US" sz="2400" dirty="0">
              <a:solidFill>
                <a:srgbClr val="FF0000"/>
              </a:solidFill>
            </a:endParaRPr>
          </a:p>
        </p:txBody>
      </p:sp>
      <p:sp>
        <p:nvSpPr>
          <p:cNvPr id="8" name="TextBox 7"/>
          <p:cNvSpPr txBox="1"/>
          <p:nvPr/>
        </p:nvSpPr>
        <p:spPr>
          <a:xfrm>
            <a:off x="2026520" y="5928512"/>
            <a:ext cx="5901039" cy="461665"/>
          </a:xfrm>
          <a:prstGeom prst="rect">
            <a:avLst/>
          </a:prstGeom>
          <a:noFill/>
        </p:spPr>
        <p:txBody>
          <a:bodyPr wrap="none" rtlCol="0">
            <a:spAutoFit/>
          </a:bodyPr>
          <a:lstStyle/>
          <a:p>
            <a:r>
              <a:rPr lang="en-US" altLang="ko-KR" sz="2400" dirty="0" smtClean="0">
                <a:solidFill>
                  <a:srgbClr val="FF0000"/>
                </a:solidFill>
              </a:rPr>
              <a:t>Solution :</a:t>
            </a:r>
            <a:r>
              <a:rPr lang="en-US" altLang="ko-KR" sz="2400" dirty="0" smtClean="0"/>
              <a:t>  Regression on reduced space</a:t>
            </a:r>
            <a:endParaRPr lang="ko-KR" altLang="en-US" sz="2400" dirty="0"/>
          </a:p>
        </p:txBody>
      </p:sp>
      <p:graphicFrame>
        <p:nvGraphicFramePr>
          <p:cNvPr id="4" name="개체 3"/>
          <p:cNvGraphicFramePr>
            <a:graphicFrameLocks noChangeAspect="1"/>
          </p:cNvGraphicFramePr>
          <p:nvPr>
            <p:extLst>
              <p:ext uri="{D42A27DB-BD31-4B8C-83A1-F6EECF244321}">
                <p14:modId xmlns:p14="http://schemas.microsoft.com/office/powerpoint/2010/main" xmlns="" val="1711487658"/>
              </p:ext>
            </p:extLst>
          </p:nvPr>
        </p:nvGraphicFramePr>
        <p:xfrm>
          <a:off x="8248600" y="3640708"/>
          <a:ext cx="360040" cy="394044"/>
        </p:xfrm>
        <a:graphic>
          <a:graphicData uri="http://schemas.openxmlformats.org/presentationml/2006/ole">
            <p:oleObj spid="_x0000_s2050" name="수식" r:id="rId5" imgW="152268" imgH="164957" progId="Equation.3">
              <p:embed/>
            </p:oleObj>
          </a:graphicData>
        </a:graphic>
      </p:graphicFrame>
    </p:spTree>
    <p:extLst>
      <p:ext uri="{BB962C8B-B14F-4D97-AF65-F5344CB8AC3E}">
        <p14:creationId xmlns:p14="http://schemas.microsoft.com/office/powerpoint/2010/main" xmlns="" val="15883876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PCA </a:t>
            </a:r>
            <a:endParaRPr lang="ko-KR" altLang="en-US" dirty="0"/>
          </a:p>
        </p:txBody>
      </p:sp>
      <p:sp>
        <p:nvSpPr>
          <p:cNvPr id="3" name="내용 개체 틀 2"/>
          <p:cNvSpPr>
            <a:spLocks noGrp="1"/>
          </p:cNvSpPr>
          <p:nvPr>
            <p:ph idx="1"/>
          </p:nvPr>
        </p:nvSpPr>
        <p:spPr>
          <a:xfrm>
            <a:off x="611560" y="1282869"/>
            <a:ext cx="8229600" cy="4978559"/>
          </a:xfrm>
        </p:spPr>
        <p:txBody>
          <a:bodyPr/>
          <a:lstStyle/>
          <a:p>
            <a:r>
              <a:rPr lang="en-US" altLang="ko-KR" sz="2800" dirty="0" smtClean="0"/>
              <a:t>PCA : </a:t>
            </a:r>
            <a:r>
              <a:rPr lang="en-US" altLang="ko-KR" sz="2800" dirty="0"/>
              <a:t>maximum variance projection method</a:t>
            </a:r>
            <a:r>
              <a:rPr lang="en-US" altLang="ko-KR" sz="2400" dirty="0" smtClean="0"/>
              <a:t>. </a:t>
            </a:r>
          </a:p>
          <a:p>
            <a:endParaRPr lang="en-US" altLang="ko-KR" sz="2400" dirty="0" smtClean="0"/>
          </a:p>
        </p:txBody>
      </p:sp>
      <p:grpSp>
        <p:nvGrpSpPr>
          <p:cNvPr id="4" name="그룹 3"/>
          <p:cNvGrpSpPr/>
          <p:nvPr/>
        </p:nvGrpSpPr>
        <p:grpSpPr>
          <a:xfrm>
            <a:off x="604227" y="2274152"/>
            <a:ext cx="2650117" cy="1798990"/>
            <a:chOff x="-50032" y="3789040"/>
            <a:chExt cx="3325888" cy="2366972"/>
          </a:xfrm>
        </p:grpSpPr>
        <p:grpSp>
          <p:nvGrpSpPr>
            <p:cNvPr id="5" name="그룹 43"/>
            <p:cNvGrpSpPr/>
            <p:nvPr/>
          </p:nvGrpSpPr>
          <p:grpSpPr>
            <a:xfrm>
              <a:off x="1115616" y="3789040"/>
              <a:ext cx="2160240" cy="2366972"/>
              <a:chOff x="1187624" y="3429000"/>
              <a:chExt cx="2160240" cy="2366972"/>
            </a:xfrm>
          </p:grpSpPr>
          <p:cxnSp>
            <p:nvCxnSpPr>
              <p:cNvPr id="7" name="직선 화살표 연결선 6"/>
              <p:cNvCxnSpPr/>
              <p:nvPr/>
            </p:nvCxnSpPr>
            <p:spPr>
              <a:xfrm flipV="1">
                <a:off x="1619672" y="3429000"/>
                <a:ext cx="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직선 화살표 연결선 7"/>
              <p:cNvCxnSpPr/>
              <p:nvPr/>
            </p:nvCxnSpPr>
            <p:spPr>
              <a:xfrm>
                <a:off x="1619672" y="5229200"/>
                <a:ext cx="1728192" cy="494764"/>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직선 화살표 연결선 8"/>
              <p:cNvCxnSpPr/>
              <p:nvPr/>
            </p:nvCxnSpPr>
            <p:spPr>
              <a:xfrm flipH="1">
                <a:off x="1187624" y="5229200"/>
                <a:ext cx="432048" cy="566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타원 9"/>
              <p:cNvSpPr/>
              <p:nvPr/>
            </p:nvSpPr>
            <p:spPr>
              <a:xfrm>
                <a:off x="1547664" y="4067780"/>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1691680" y="4221088"/>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p:cNvSpPr/>
              <p:nvPr/>
            </p:nvSpPr>
            <p:spPr>
              <a:xfrm>
                <a:off x="1711112" y="4420200"/>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p:cNvSpPr/>
              <p:nvPr/>
            </p:nvSpPr>
            <p:spPr>
              <a:xfrm>
                <a:off x="2051720" y="4427820"/>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p:cNvSpPr/>
              <p:nvPr/>
            </p:nvSpPr>
            <p:spPr>
              <a:xfrm>
                <a:off x="2003336" y="4581128"/>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p:cNvSpPr/>
              <p:nvPr/>
            </p:nvSpPr>
            <p:spPr>
              <a:xfrm>
                <a:off x="2339752" y="4365104"/>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p:cNvSpPr/>
              <p:nvPr/>
            </p:nvSpPr>
            <p:spPr>
              <a:xfrm>
                <a:off x="2195736" y="4653136"/>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p:cNvSpPr/>
              <p:nvPr/>
            </p:nvSpPr>
            <p:spPr>
              <a:xfrm>
                <a:off x="2614464" y="4927848"/>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타원 17"/>
              <p:cNvSpPr/>
              <p:nvPr/>
            </p:nvSpPr>
            <p:spPr>
              <a:xfrm>
                <a:off x="2483768" y="4787860"/>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p:cNvSpPr/>
              <p:nvPr/>
            </p:nvSpPr>
            <p:spPr>
              <a:xfrm>
                <a:off x="2263552" y="4806528"/>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타원 19"/>
              <p:cNvSpPr/>
              <p:nvPr/>
            </p:nvSpPr>
            <p:spPr>
              <a:xfrm>
                <a:off x="3071664" y="5385048"/>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타원 20"/>
              <p:cNvSpPr/>
              <p:nvPr/>
            </p:nvSpPr>
            <p:spPr>
              <a:xfrm>
                <a:off x="2385472" y="4570844"/>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타원 21"/>
              <p:cNvSpPr/>
              <p:nvPr/>
            </p:nvSpPr>
            <p:spPr>
              <a:xfrm>
                <a:off x="2051720" y="4787860"/>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타원 22"/>
              <p:cNvSpPr/>
              <p:nvPr/>
            </p:nvSpPr>
            <p:spPr>
              <a:xfrm>
                <a:off x="2843808" y="5157192"/>
                <a:ext cx="72008" cy="7200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 name="TextBox 5"/>
            <p:cNvSpPr txBox="1"/>
            <p:nvPr/>
          </p:nvSpPr>
          <p:spPr>
            <a:xfrm>
              <a:off x="-50032" y="4401475"/>
              <a:ext cx="1252364" cy="404949"/>
            </a:xfrm>
            <a:prstGeom prst="rect">
              <a:avLst/>
            </a:prstGeom>
            <a:noFill/>
          </p:spPr>
          <p:txBody>
            <a:bodyPr wrap="none" rtlCol="0">
              <a:spAutoFit/>
            </a:bodyPr>
            <a:lstStyle/>
            <a:p>
              <a:r>
                <a:rPr lang="en-US" altLang="ko-KR" sz="1400" dirty="0" smtClean="0"/>
                <a:t>Variable X</a:t>
              </a:r>
              <a:endParaRPr lang="ko-KR" altLang="en-US" sz="1400" dirty="0"/>
            </a:p>
          </p:txBody>
        </p:sp>
      </p:grpSp>
      <p:grpSp>
        <p:nvGrpSpPr>
          <p:cNvPr id="24" name="그룹 43"/>
          <p:cNvGrpSpPr/>
          <p:nvPr/>
        </p:nvGrpSpPr>
        <p:grpSpPr>
          <a:xfrm>
            <a:off x="1475656" y="4220501"/>
            <a:ext cx="1682746" cy="2077481"/>
            <a:chOff x="1259632" y="3429000"/>
            <a:chExt cx="1944216" cy="2294964"/>
          </a:xfrm>
        </p:grpSpPr>
        <p:cxnSp>
          <p:nvCxnSpPr>
            <p:cNvPr id="27" name="직선 화살표 연결선 26"/>
            <p:cNvCxnSpPr/>
            <p:nvPr/>
          </p:nvCxnSpPr>
          <p:spPr>
            <a:xfrm flipV="1">
              <a:off x="1619672" y="3429000"/>
              <a:ext cx="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직선 화살표 연결선 27"/>
            <p:cNvCxnSpPr/>
            <p:nvPr/>
          </p:nvCxnSpPr>
          <p:spPr>
            <a:xfrm>
              <a:off x="1619672" y="5229200"/>
              <a:ext cx="1584176" cy="422756"/>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직선 화살표 연결선 28"/>
            <p:cNvCxnSpPr/>
            <p:nvPr/>
          </p:nvCxnSpPr>
          <p:spPr>
            <a:xfrm flipH="1">
              <a:off x="1259632" y="5229200"/>
              <a:ext cx="36004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타원 30"/>
            <p:cNvSpPr/>
            <p:nvPr/>
          </p:nvSpPr>
          <p:spPr>
            <a:xfrm>
              <a:off x="2195736" y="4005064"/>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p:cNvSpPr/>
            <p:nvPr/>
          </p:nvSpPr>
          <p:spPr>
            <a:xfrm>
              <a:off x="2004864" y="4318248"/>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타원 33"/>
            <p:cNvSpPr/>
            <p:nvPr/>
          </p:nvSpPr>
          <p:spPr>
            <a:xfrm>
              <a:off x="1835696" y="4581128"/>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타원 34"/>
            <p:cNvSpPr/>
            <p:nvPr/>
          </p:nvSpPr>
          <p:spPr>
            <a:xfrm>
              <a:off x="2051720" y="4715852"/>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타원 37"/>
            <p:cNvSpPr/>
            <p:nvPr/>
          </p:nvSpPr>
          <p:spPr>
            <a:xfrm>
              <a:off x="1752684" y="4726101"/>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타원 38"/>
            <p:cNvSpPr/>
            <p:nvPr/>
          </p:nvSpPr>
          <p:spPr>
            <a:xfrm>
              <a:off x="2162721" y="4856991"/>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p:cNvSpPr/>
            <p:nvPr/>
          </p:nvSpPr>
          <p:spPr>
            <a:xfrm>
              <a:off x="1926372" y="4863296"/>
              <a:ext cx="72008" cy="7200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6" name="TextBox 25"/>
          <p:cNvSpPr txBox="1"/>
          <p:nvPr/>
        </p:nvSpPr>
        <p:spPr>
          <a:xfrm>
            <a:off x="604227" y="4697736"/>
            <a:ext cx="991490" cy="307777"/>
          </a:xfrm>
          <a:prstGeom prst="rect">
            <a:avLst/>
          </a:prstGeom>
          <a:noFill/>
        </p:spPr>
        <p:txBody>
          <a:bodyPr wrap="none" rtlCol="0">
            <a:spAutoFit/>
          </a:bodyPr>
          <a:lstStyle/>
          <a:p>
            <a:r>
              <a:rPr lang="en-US" altLang="ko-KR" sz="1400" dirty="0" smtClean="0"/>
              <a:t>Variable Y</a:t>
            </a:r>
            <a:endParaRPr lang="ko-KR" altLang="en-US" sz="1400" dirty="0"/>
          </a:p>
        </p:txBody>
      </p:sp>
      <p:sp>
        <p:nvSpPr>
          <p:cNvPr id="78" name="오른쪽 화살표 77"/>
          <p:cNvSpPr/>
          <p:nvPr/>
        </p:nvSpPr>
        <p:spPr>
          <a:xfrm>
            <a:off x="3870227" y="4200157"/>
            <a:ext cx="1425389" cy="474300"/>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rgbClr val="00B0F0"/>
              </a:solidFill>
            </a:endParaRPr>
          </a:p>
        </p:txBody>
      </p:sp>
      <p:sp>
        <p:nvSpPr>
          <p:cNvPr id="96" name="TextBox 95"/>
          <p:cNvSpPr txBox="1"/>
          <p:nvPr/>
        </p:nvSpPr>
        <p:spPr>
          <a:xfrm>
            <a:off x="3937344" y="3826416"/>
            <a:ext cx="1291157" cy="307777"/>
          </a:xfrm>
          <a:prstGeom prst="rect">
            <a:avLst/>
          </a:prstGeom>
          <a:noFill/>
        </p:spPr>
        <p:txBody>
          <a:bodyPr wrap="square" rtlCol="0">
            <a:spAutoFit/>
          </a:bodyPr>
          <a:lstStyle/>
          <a:p>
            <a:r>
              <a:rPr lang="en-US" altLang="ko-KR" sz="1400" dirty="0" smtClean="0"/>
              <a:t>Projection</a:t>
            </a:r>
            <a:endParaRPr lang="ko-KR" altLang="en-US" sz="1400" dirty="0"/>
          </a:p>
        </p:txBody>
      </p:sp>
      <p:sp>
        <p:nvSpPr>
          <p:cNvPr id="113" name="타원 112"/>
          <p:cNvSpPr/>
          <p:nvPr/>
        </p:nvSpPr>
        <p:spPr>
          <a:xfrm>
            <a:off x="2149367" y="5224402"/>
            <a:ext cx="72189" cy="7163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타원 113"/>
          <p:cNvSpPr/>
          <p:nvPr/>
        </p:nvSpPr>
        <p:spPr>
          <a:xfrm>
            <a:off x="1950875" y="5578352"/>
            <a:ext cx="56658"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5" name="타원 114"/>
          <p:cNvSpPr/>
          <p:nvPr/>
        </p:nvSpPr>
        <p:spPr>
          <a:xfrm>
            <a:off x="2393347" y="4606222"/>
            <a:ext cx="62324"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타원 115"/>
          <p:cNvSpPr/>
          <p:nvPr/>
        </p:nvSpPr>
        <p:spPr>
          <a:xfrm>
            <a:off x="2269522" y="4996747"/>
            <a:ext cx="62324"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타원 116"/>
          <p:cNvSpPr/>
          <p:nvPr/>
        </p:nvSpPr>
        <p:spPr>
          <a:xfrm>
            <a:off x="1864715" y="5815898"/>
            <a:ext cx="62324"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8" name="타원 117"/>
          <p:cNvSpPr/>
          <p:nvPr/>
        </p:nvSpPr>
        <p:spPr>
          <a:xfrm>
            <a:off x="2007721" y="5417996"/>
            <a:ext cx="62324"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9" name="타원 118"/>
          <p:cNvSpPr/>
          <p:nvPr/>
        </p:nvSpPr>
        <p:spPr>
          <a:xfrm>
            <a:off x="1969482" y="5730172"/>
            <a:ext cx="62324"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0" name="타원 119"/>
          <p:cNvSpPr/>
          <p:nvPr/>
        </p:nvSpPr>
        <p:spPr>
          <a:xfrm>
            <a:off x="1881830" y="5939722"/>
            <a:ext cx="56658" cy="6518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5" name="그룹 136"/>
          <p:cNvGrpSpPr/>
          <p:nvPr/>
        </p:nvGrpSpPr>
        <p:grpSpPr>
          <a:xfrm>
            <a:off x="1848606" y="2759650"/>
            <a:ext cx="1324439" cy="3314393"/>
            <a:chOff x="1848606" y="2759650"/>
            <a:chExt cx="1324439" cy="3314393"/>
          </a:xfrm>
        </p:grpSpPr>
        <p:cxnSp>
          <p:nvCxnSpPr>
            <p:cNvPr id="47" name="직선 연결선 46"/>
            <p:cNvCxnSpPr/>
            <p:nvPr/>
          </p:nvCxnSpPr>
          <p:spPr>
            <a:xfrm>
              <a:off x="1848606" y="2759650"/>
              <a:ext cx="1324439" cy="1134130"/>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8" name="직선 연결선 97"/>
            <p:cNvCxnSpPr/>
            <p:nvPr/>
          </p:nvCxnSpPr>
          <p:spPr>
            <a:xfrm flipH="1">
              <a:off x="1848606" y="4448645"/>
              <a:ext cx="606438" cy="1625398"/>
            </a:xfrm>
            <a:prstGeom prst="line">
              <a:avLst/>
            </a:prstGeom>
            <a:ln w="3175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30" name="그룹 140"/>
          <p:cNvGrpSpPr/>
          <p:nvPr/>
        </p:nvGrpSpPr>
        <p:grpSpPr>
          <a:xfrm>
            <a:off x="5260846" y="2798083"/>
            <a:ext cx="3467640" cy="2820510"/>
            <a:chOff x="5093206" y="2493283"/>
            <a:chExt cx="3467640" cy="2820510"/>
          </a:xfrm>
        </p:grpSpPr>
        <p:sp>
          <p:nvSpPr>
            <p:cNvPr id="52" name="TextBox 51"/>
            <p:cNvSpPr txBox="1"/>
            <p:nvPr/>
          </p:nvSpPr>
          <p:spPr>
            <a:xfrm>
              <a:off x="5866038" y="2493283"/>
              <a:ext cx="2215671" cy="369332"/>
            </a:xfrm>
            <a:prstGeom prst="rect">
              <a:avLst/>
            </a:prstGeom>
            <a:noFill/>
          </p:spPr>
          <p:txBody>
            <a:bodyPr wrap="none" rtlCol="0">
              <a:spAutoFit/>
            </a:bodyPr>
            <a:lstStyle/>
            <a:p>
              <a:r>
                <a:rPr lang="en-US" altLang="ko-KR" dirty="0" smtClean="0"/>
                <a:t>Data dependency ?</a:t>
              </a:r>
              <a:endParaRPr lang="ko-KR" altLang="en-US" dirty="0"/>
            </a:p>
          </p:txBody>
        </p:sp>
        <p:grpSp>
          <p:nvGrpSpPr>
            <p:cNvPr id="32" name="그룹 139"/>
            <p:cNvGrpSpPr/>
            <p:nvPr/>
          </p:nvGrpSpPr>
          <p:grpSpPr>
            <a:xfrm>
              <a:off x="5093206" y="3169361"/>
              <a:ext cx="3467640" cy="2144432"/>
              <a:chOff x="5093206" y="3169361"/>
              <a:chExt cx="3467640" cy="2144432"/>
            </a:xfrm>
          </p:grpSpPr>
          <p:grpSp>
            <p:nvGrpSpPr>
              <p:cNvPr id="36" name="그룹 132"/>
              <p:cNvGrpSpPr/>
              <p:nvPr/>
            </p:nvGrpSpPr>
            <p:grpSpPr>
              <a:xfrm>
                <a:off x="6128426" y="3169361"/>
                <a:ext cx="2043974" cy="1764497"/>
                <a:chOff x="6128426" y="3169361"/>
                <a:chExt cx="2043974" cy="1764497"/>
              </a:xfrm>
            </p:grpSpPr>
            <p:cxnSp>
              <p:nvCxnSpPr>
                <p:cNvPr id="69" name="직선 화살표 연결선 68"/>
                <p:cNvCxnSpPr/>
                <p:nvPr/>
              </p:nvCxnSpPr>
              <p:spPr>
                <a:xfrm flipH="1" flipV="1">
                  <a:off x="6128426" y="3169361"/>
                  <a:ext cx="1028" cy="1764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직선 화살표 연결선 69"/>
                <p:cNvCxnSpPr/>
                <p:nvPr/>
              </p:nvCxnSpPr>
              <p:spPr>
                <a:xfrm flipV="1">
                  <a:off x="6128426" y="4914489"/>
                  <a:ext cx="2043974" cy="14411"/>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6" name="타원 75"/>
                <p:cNvSpPr/>
                <p:nvPr/>
              </p:nvSpPr>
              <p:spPr>
                <a:xfrm>
                  <a:off x="6537511" y="3989200"/>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 name="타원 78"/>
                <p:cNvSpPr/>
                <p:nvPr/>
              </p:nvSpPr>
              <p:spPr>
                <a:xfrm>
                  <a:off x="6537511" y="4182976"/>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타원 79"/>
                <p:cNvSpPr/>
                <p:nvPr/>
              </p:nvSpPr>
              <p:spPr>
                <a:xfrm>
                  <a:off x="6343735" y="437675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 name="타원 80"/>
                <p:cNvSpPr/>
                <p:nvPr/>
              </p:nvSpPr>
              <p:spPr>
                <a:xfrm>
                  <a:off x="6753848" y="4399313"/>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2" name="타원 81"/>
                <p:cNvSpPr/>
                <p:nvPr/>
              </p:nvSpPr>
              <p:spPr>
                <a:xfrm>
                  <a:off x="6958905" y="4086088"/>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 name="타원 82"/>
                <p:cNvSpPr/>
                <p:nvPr/>
              </p:nvSpPr>
              <p:spPr>
                <a:xfrm>
                  <a:off x="6828175" y="389231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 name="타원 83"/>
                <p:cNvSpPr/>
                <p:nvPr/>
              </p:nvSpPr>
              <p:spPr>
                <a:xfrm>
                  <a:off x="6925063" y="4279864"/>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 name="타원 84"/>
                <p:cNvSpPr/>
                <p:nvPr/>
              </p:nvSpPr>
              <p:spPr>
                <a:xfrm>
                  <a:off x="6537511" y="4570527"/>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타원 86"/>
                <p:cNvSpPr/>
                <p:nvPr/>
              </p:nvSpPr>
              <p:spPr>
                <a:xfrm>
                  <a:off x="6634399" y="3698537"/>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타원 87"/>
                <p:cNvSpPr/>
                <p:nvPr/>
              </p:nvSpPr>
              <p:spPr>
                <a:xfrm>
                  <a:off x="7032203" y="389231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타원 88"/>
                <p:cNvSpPr/>
                <p:nvPr/>
              </p:nvSpPr>
              <p:spPr>
                <a:xfrm>
                  <a:off x="7215726" y="4182976"/>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타원 89"/>
                <p:cNvSpPr/>
                <p:nvPr/>
              </p:nvSpPr>
              <p:spPr>
                <a:xfrm>
                  <a:off x="6925063" y="4570527"/>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1" name="타원 90"/>
                <p:cNvSpPr/>
                <p:nvPr/>
              </p:nvSpPr>
              <p:spPr>
                <a:xfrm>
                  <a:off x="7118838" y="3601649"/>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타원 91"/>
                <p:cNvSpPr/>
                <p:nvPr/>
              </p:nvSpPr>
              <p:spPr>
                <a:xfrm>
                  <a:off x="6925063" y="3407873"/>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타원 92"/>
                <p:cNvSpPr/>
                <p:nvPr/>
              </p:nvSpPr>
              <p:spPr>
                <a:xfrm>
                  <a:off x="7409502" y="389231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4" name="타원 93"/>
                <p:cNvSpPr/>
                <p:nvPr/>
              </p:nvSpPr>
              <p:spPr>
                <a:xfrm>
                  <a:off x="6343735" y="3698537"/>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5" name="타원 94"/>
                <p:cNvSpPr/>
                <p:nvPr/>
              </p:nvSpPr>
              <p:spPr>
                <a:xfrm>
                  <a:off x="6343735" y="389231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3" name="타원 122"/>
                <p:cNvSpPr/>
                <p:nvPr/>
              </p:nvSpPr>
              <p:spPr>
                <a:xfrm>
                  <a:off x="6973874" y="358351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4" name="타원 123"/>
                <p:cNvSpPr/>
                <p:nvPr/>
              </p:nvSpPr>
              <p:spPr>
                <a:xfrm>
                  <a:off x="7259624" y="3678762"/>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타원 124"/>
                <p:cNvSpPr/>
                <p:nvPr/>
              </p:nvSpPr>
              <p:spPr>
                <a:xfrm>
                  <a:off x="7414417" y="4096716"/>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8" name="타원 127"/>
                <p:cNvSpPr/>
                <p:nvPr/>
              </p:nvSpPr>
              <p:spPr>
                <a:xfrm>
                  <a:off x="7397887" y="4301465"/>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9" name="타원 128"/>
                <p:cNvSpPr/>
                <p:nvPr/>
              </p:nvSpPr>
              <p:spPr>
                <a:xfrm>
                  <a:off x="7550287" y="4453865"/>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0" name="타원 129"/>
                <p:cNvSpPr/>
                <p:nvPr/>
              </p:nvSpPr>
              <p:spPr>
                <a:xfrm>
                  <a:off x="7300999" y="4567880"/>
                  <a:ext cx="96888" cy="106577"/>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38" name="TextBox 137"/>
              <p:cNvSpPr txBox="1"/>
              <p:nvPr/>
            </p:nvSpPr>
            <p:spPr>
              <a:xfrm>
                <a:off x="5093206" y="3293872"/>
                <a:ext cx="1048044" cy="307777"/>
              </a:xfrm>
              <a:prstGeom prst="rect">
                <a:avLst/>
              </a:prstGeom>
              <a:noFill/>
            </p:spPr>
            <p:txBody>
              <a:bodyPr wrap="none" rtlCol="0">
                <a:spAutoFit/>
              </a:bodyPr>
              <a:lstStyle/>
              <a:p>
                <a:r>
                  <a:rPr lang="en-US" altLang="ko-KR" sz="1400" dirty="0" smtClean="0"/>
                  <a:t>Reduced Y</a:t>
                </a:r>
                <a:endParaRPr lang="ko-KR" altLang="en-US" sz="1400" dirty="0"/>
              </a:p>
            </p:txBody>
          </p:sp>
          <p:sp>
            <p:nvSpPr>
              <p:cNvPr id="139" name="TextBox 138"/>
              <p:cNvSpPr txBox="1"/>
              <p:nvPr/>
            </p:nvSpPr>
            <p:spPr>
              <a:xfrm>
                <a:off x="7506390" y="5006016"/>
                <a:ext cx="1054456" cy="307777"/>
              </a:xfrm>
              <a:prstGeom prst="rect">
                <a:avLst/>
              </a:prstGeom>
              <a:noFill/>
            </p:spPr>
            <p:txBody>
              <a:bodyPr wrap="none" rtlCol="0">
                <a:spAutoFit/>
              </a:bodyPr>
              <a:lstStyle/>
              <a:p>
                <a:r>
                  <a:rPr lang="en-US" altLang="ko-KR" sz="1400" dirty="0" smtClean="0"/>
                  <a:t>Reduced X</a:t>
                </a:r>
                <a:endParaRPr lang="ko-KR" altLang="en-US" sz="1400" dirty="0"/>
              </a:p>
            </p:txBody>
          </p:sp>
        </p:grpSp>
      </p:grpSp>
    </p:spTree>
    <p:extLst>
      <p:ext uri="{BB962C8B-B14F-4D97-AF65-F5344CB8AC3E}">
        <p14:creationId xmlns="" xmlns:p14="http://schemas.microsoft.com/office/powerpoint/2010/main" val="13356444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96" grpId="0"/>
    </p:bld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화면 슬라이드 쇼(4:3)</PresentationFormat>
  <Paragraphs>43</Paragraphs>
  <Slides>4</Slides>
  <Notes>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Office 테마</vt:lpstr>
      <vt:lpstr>수식</vt:lpstr>
      <vt:lpstr>Predicting Post-Operative Patient Gait </vt:lpstr>
      <vt:lpstr>Motion predictor</vt:lpstr>
      <vt:lpstr>Naïve linear regression</vt:lpstr>
      <vt:lpstr>PCA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Post-Operative Patient Gait </dc:title>
  <dc:creator>user</dc:creator>
  <cp:lastModifiedBy>user</cp:lastModifiedBy>
  <cp:revision>1</cp:revision>
  <dcterms:created xsi:type="dcterms:W3CDTF">2013-05-21T03:45:34Z</dcterms:created>
  <dcterms:modified xsi:type="dcterms:W3CDTF">2013-05-21T03:45:47Z</dcterms:modified>
</cp:coreProperties>
</file>