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57" r:id="rId4"/>
    <p:sldId id="276" r:id="rId5"/>
    <p:sldId id="277" r:id="rId6"/>
    <p:sldId id="278" r:id="rId7"/>
    <p:sldId id="259" r:id="rId8"/>
    <p:sldId id="292" r:id="rId9"/>
    <p:sldId id="271" r:id="rId10"/>
    <p:sldId id="279" r:id="rId11"/>
    <p:sldId id="272" r:id="rId12"/>
    <p:sldId id="280" r:id="rId13"/>
    <p:sldId id="288" r:id="rId14"/>
    <p:sldId id="294" r:id="rId15"/>
    <p:sldId id="287" r:id="rId16"/>
    <p:sldId id="286" r:id="rId17"/>
    <p:sldId id="285" r:id="rId18"/>
    <p:sldId id="283" r:id="rId19"/>
    <p:sldId id="290" r:id="rId20"/>
    <p:sldId id="264" r:id="rId21"/>
    <p:sldId id="266" r:id="rId22"/>
    <p:sldId id="263" r:id="rId23"/>
    <p:sldId id="267" r:id="rId24"/>
    <p:sldId id="268" r:id="rId25"/>
    <p:sldId id="291" r:id="rId26"/>
    <p:sldId id="270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88" autoAdjust="0"/>
  </p:normalViewPr>
  <p:slideViewPr>
    <p:cSldViewPr>
      <p:cViewPr varScale="1">
        <p:scale>
          <a:sx n="51" d="100"/>
          <a:sy n="51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C8F9-D4DA-4018-992C-B2B36C695507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5DBD7-E2EF-4062-B67E-CF50006BF5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0329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0022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 </a:t>
            </a:r>
            <a:r>
              <a:rPr lang="ko-KR" altLang="en-US" dirty="0" smtClean="0"/>
              <a:t>가지 회전 값이 같은 비율로 증가</a:t>
            </a:r>
            <a:r>
              <a:rPr lang="en-US" altLang="ko-KR" dirty="0" smtClean="0"/>
              <a:t>. 5,5,5</a:t>
            </a:r>
            <a:r>
              <a:rPr lang="en-US" altLang="ko-KR" baseline="0" dirty="0" smtClean="0"/>
              <a:t> 10,10,10 15,15,15 …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0798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7062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5336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9805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7138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2100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DBD7-E2EF-4062-B67E-CF50006BF5C8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0824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98DF-DD0C-4FF2-B29E-8D6C929C83B3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C26C-47D7-4D66-ACB8-A1F96EB2E1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Validity and Reliability of head posture measurement by Microsoft </a:t>
            </a:r>
            <a:r>
              <a:rPr lang="en-US" altLang="ko-KR" dirty="0" err="1" smtClean="0"/>
              <a:t>Kinect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800" dirty="0" smtClean="0"/>
              <a:t>Neutral head position (NHP)</a:t>
            </a:r>
            <a:endParaRPr lang="ko-KR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0647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/>
              <a:t>What is the neutral head position?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Head turn : symmetry!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Head tilt : symmetry!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Chin up/down : ?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: Various bony morphology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16" t="2751" r="10012" b="26900"/>
          <a:stretch/>
        </p:blipFill>
        <p:spPr>
          <a:xfrm>
            <a:off x="5940152" y="3933056"/>
            <a:ext cx="2341872" cy="21203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3861048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67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600" b="1" dirty="0" smtClean="0"/>
              <a:t>		Natural head position (NHP)</a:t>
            </a:r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Orthodontics </a:t>
            </a:r>
            <a:r>
              <a:rPr lang="en-US" altLang="ko-KR" sz="2000" dirty="0"/>
              <a:t>in the </a:t>
            </a:r>
            <a:r>
              <a:rPr lang="en-US" altLang="ko-KR" sz="2000" dirty="0" smtClean="0"/>
              <a:t>1950s</a:t>
            </a:r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A </a:t>
            </a:r>
            <a:r>
              <a:rPr lang="en-US" altLang="ko-KR" sz="2000" dirty="0"/>
              <a:t>position naturally assumed by a relaxed subject in </a:t>
            </a:r>
            <a:r>
              <a:rPr lang="en-US" altLang="ko-KR" sz="2000" dirty="0" err="1" smtClean="0"/>
              <a:t>ortho</a:t>
            </a:r>
            <a:r>
              <a:rPr lang="en-US" altLang="ko-KR" sz="2000" dirty="0" smtClean="0"/>
              <a:t>-position </a:t>
            </a:r>
            <a:r>
              <a:rPr lang="en-US" altLang="ko-KR" sz="2000" dirty="0"/>
              <a:t>with his/her eyes fixed towards the horizon and without any external interference.</a:t>
            </a:r>
          </a:p>
          <a:p>
            <a:pPr lvl="1"/>
            <a:endParaRPr lang="en-US" altLang="ko-KR" sz="2000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656" y="3789040"/>
            <a:ext cx="3709392" cy="2223876"/>
          </a:xfrm>
          <a:prstGeom prst="rect">
            <a:avLst/>
          </a:prstGeom>
        </p:spPr>
      </p:pic>
      <p:pic>
        <p:nvPicPr>
          <p:cNvPr id="8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41" y="3367533"/>
            <a:ext cx="2493359" cy="3013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7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600" b="1" dirty="0" smtClean="0"/>
              <a:t>		Natural head position (NHP)</a:t>
            </a:r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Although </a:t>
            </a:r>
            <a:r>
              <a:rPr lang="en-US" altLang="ko-KR" sz="2000" dirty="0"/>
              <a:t>it has been under discussion for so long, </a:t>
            </a:r>
            <a:r>
              <a:rPr lang="en-US" altLang="ko-KR" sz="2000" b="1" dirty="0">
                <a:solidFill>
                  <a:srgbClr val="FF0000"/>
                </a:solidFill>
              </a:rPr>
              <a:t>a single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definition </a:t>
            </a:r>
            <a:r>
              <a:rPr lang="en-US" altLang="ko-KR" sz="2000" b="1" dirty="0">
                <a:solidFill>
                  <a:srgbClr val="FF0000"/>
                </a:solidFill>
              </a:rPr>
              <a:t>of NHP still does not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exist.</a:t>
            </a:r>
          </a:p>
          <a:p>
            <a:pPr lvl="1"/>
            <a:endParaRPr lang="en-US" altLang="ko-KR" sz="2000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altLang="ko-KR" sz="1600" b="1" dirty="0" smtClean="0">
                <a:solidFill>
                  <a:srgbClr val="FF0000"/>
                </a:solidFill>
              </a:rPr>
              <a:t>CROM – device fitting?		Kinect (Candide-3 Model) – zero?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그림 4" descr="스크린샷 2012-09-17 오후 9.09.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140968"/>
            <a:ext cx="1944216" cy="30105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1944216" cy="26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83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Natural head position (NHP)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Q : </a:t>
            </a:r>
            <a:r>
              <a:rPr lang="ko-KR" altLang="en-US" dirty="0" smtClean="0"/>
              <a:t>측정한 </a:t>
            </a:r>
            <a:r>
              <a:rPr lang="ko-KR" altLang="en-US" dirty="0" err="1" smtClean="0"/>
              <a:t>두위가</a:t>
            </a:r>
            <a:r>
              <a:rPr lang="ko-KR" altLang="en-US" dirty="0" smtClean="0"/>
              <a:t> 정상인가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비정상인가</a:t>
            </a:r>
            <a:r>
              <a:rPr lang="en-US" altLang="ko-KR" dirty="0" smtClean="0"/>
              <a:t>?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NHP</a:t>
            </a:r>
            <a:r>
              <a:rPr lang="ko-KR" altLang="en-US" dirty="0" smtClean="0"/>
              <a:t>를 잘 정의하는 것이 중요함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Q : KHT</a:t>
            </a:r>
            <a:r>
              <a:rPr lang="ko-KR" altLang="en-US" dirty="0" smtClean="0"/>
              <a:t>을 이용한 측정치가 </a:t>
            </a:r>
            <a:r>
              <a:rPr lang="en-US" altLang="ko-KR" dirty="0" smtClean="0"/>
              <a:t>CROM</a:t>
            </a:r>
            <a:r>
              <a:rPr lang="ko-KR" altLang="en-US" dirty="0" smtClean="0"/>
              <a:t>을 이용한 측정치와 잘 일치하는가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pPr lvl="1"/>
            <a:r>
              <a:rPr lang="en-US" altLang="ko-KR" dirty="0" smtClean="0"/>
              <a:t>NHP</a:t>
            </a:r>
            <a:r>
              <a:rPr lang="ko-KR" altLang="en-US" dirty="0" smtClean="0"/>
              <a:t>를 잘 정의하는 것이 중요하지 않을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Zero position</a:t>
            </a:r>
            <a:r>
              <a:rPr lang="ko-KR" altLang="en-US" dirty="0" smtClean="0"/>
              <a:t>으로 정의한 상태로부터의 </a:t>
            </a:r>
            <a:r>
              <a:rPr lang="ko-KR" altLang="en-US" dirty="0" err="1" smtClean="0"/>
              <a:t>변화량이</a:t>
            </a:r>
            <a:r>
              <a:rPr lang="ko-KR" altLang="en-US" dirty="0" smtClean="0"/>
              <a:t> 서로 잘 일치하지 확인하는 것이 더 중요함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831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3203848" y="0"/>
            <a:ext cx="2232248" cy="2035223"/>
            <a:chOff x="5652120" y="260648"/>
            <a:chExt cx="3168352" cy="2888704"/>
          </a:xfrm>
        </p:grpSpPr>
        <p:cxnSp>
          <p:nvCxnSpPr>
            <p:cNvPr id="8" name="직선 화살표 연결선 7"/>
            <p:cNvCxnSpPr/>
            <p:nvPr/>
          </p:nvCxnSpPr>
          <p:spPr>
            <a:xfrm>
              <a:off x="5652120" y="3122442"/>
              <a:ext cx="31683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 flipH="1" flipV="1">
              <a:off x="5652120" y="260648"/>
              <a:ext cx="8384" cy="28887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자유형 11"/>
          <p:cNvSpPr/>
          <p:nvPr/>
        </p:nvSpPr>
        <p:spPr>
          <a:xfrm>
            <a:off x="4178884" y="322006"/>
            <a:ext cx="1530524" cy="1581490"/>
          </a:xfrm>
          <a:custGeom>
            <a:avLst/>
            <a:gdLst>
              <a:gd name="connsiteX0" fmla="*/ 0 w 2172356"/>
              <a:gd name="connsiteY0" fmla="*/ 2244695 h 2244695"/>
              <a:gd name="connsiteX1" fmla="*/ 489857 w 2172356"/>
              <a:gd name="connsiteY1" fmla="*/ 1090809 h 2244695"/>
              <a:gd name="connsiteX2" fmla="*/ 1730828 w 2172356"/>
              <a:gd name="connsiteY2" fmla="*/ 1177895 h 2244695"/>
              <a:gd name="connsiteX3" fmla="*/ 2133600 w 2172356"/>
              <a:gd name="connsiteY3" fmla="*/ 100209 h 2244695"/>
              <a:gd name="connsiteX4" fmla="*/ 2133600 w 2172356"/>
              <a:gd name="connsiteY4" fmla="*/ 111095 h 224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356" h="2244695">
                <a:moveTo>
                  <a:pt x="0" y="2244695"/>
                </a:moveTo>
                <a:cubicBezTo>
                  <a:pt x="100693" y="1756652"/>
                  <a:pt x="201386" y="1268609"/>
                  <a:pt x="489857" y="1090809"/>
                </a:cubicBezTo>
                <a:cubicBezTo>
                  <a:pt x="778328" y="913009"/>
                  <a:pt x="1456871" y="1342995"/>
                  <a:pt x="1730828" y="1177895"/>
                </a:cubicBezTo>
                <a:cubicBezTo>
                  <a:pt x="2004785" y="1012795"/>
                  <a:pt x="2066471" y="278009"/>
                  <a:pt x="2133600" y="100209"/>
                </a:cubicBezTo>
                <a:cubicBezTo>
                  <a:pt x="2200729" y="-77591"/>
                  <a:pt x="2167164" y="16752"/>
                  <a:pt x="2133600" y="111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3890852" y="538029"/>
            <a:ext cx="2232248" cy="2035223"/>
            <a:chOff x="5652120" y="260648"/>
            <a:chExt cx="3168352" cy="2888704"/>
          </a:xfrm>
        </p:grpSpPr>
        <p:cxnSp>
          <p:nvCxnSpPr>
            <p:cNvPr id="15" name="직선 화살표 연결선 14"/>
            <p:cNvCxnSpPr/>
            <p:nvPr/>
          </p:nvCxnSpPr>
          <p:spPr>
            <a:xfrm>
              <a:off x="5652120" y="3122442"/>
              <a:ext cx="316835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H="1" flipV="1">
              <a:off x="5652120" y="260648"/>
              <a:ext cx="8384" cy="28887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/>
          <p:cNvGrpSpPr/>
          <p:nvPr/>
        </p:nvGrpSpPr>
        <p:grpSpPr>
          <a:xfrm>
            <a:off x="494396" y="1162778"/>
            <a:ext cx="2232248" cy="2035223"/>
            <a:chOff x="5652120" y="260648"/>
            <a:chExt cx="3168352" cy="2888704"/>
          </a:xfrm>
        </p:grpSpPr>
        <p:cxnSp>
          <p:nvCxnSpPr>
            <p:cNvPr id="18" name="직선 화살표 연결선 17"/>
            <p:cNvCxnSpPr/>
            <p:nvPr/>
          </p:nvCxnSpPr>
          <p:spPr>
            <a:xfrm>
              <a:off x="5652120" y="3122442"/>
              <a:ext cx="31683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H="1" flipV="1">
              <a:off x="5652120" y="260648"/>
              <a:ext cx="8384" cy="28887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자유형 19"/>
          <p:cNvSpPr/>
          <p:nvPr/>
        </p:nvSpPr>
        <p:spPr>
          <a:xfrm>
            <a:off x="1469432" y="1484784"/>
            <a:ext cx="1530524" cy="1581490"/>
          </a:xfrm>
          <a:custGeom>
            <a:avLst/>
            <a:gdLst>
              <a:gd name="connsiteX0" fmla="*/ 0 w 2172356"/>
              <a:gd name="connsiteY0" fmla="*/ 2244695 h 2244695"/>
              <a:gd name="connsiteX1" fmla="*/ 489857 w 2172356"/>
              <a:gd name="connsiteY1" fmla="*/ 1090809 h 2244695"/>
              <a:gd name="connsiteX2" fmla="*/ 1730828 w 2172356"/>
              <a:gd name="connsiteY2" fmla="*/ 1177895 h 2244695"/>
              <a:gd name="connsiteX3" fmla="*/ 2133600 w 2172356"/>
              <a:gd name="connsiteY3" fmla="*/ 100209 h 2244695"/>
              <a:gd name="connsiteX4" fmla="*/ 2133600 w 2172356"/>
              <a:gd name="connsiteY4" fmla="*/ 111095 h 224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356" h="2244695">
                <a:moveTo>
                  <a:pt x="0" y="2244695"/>
                </a:moveTo>
                <a:cubicBezTo>
                  <a:pt x="100693" y="1756652"/>
                  <a:pt x="201386" y="1268609"/>
                  <a:pt x="489857" y="1090809"/>
                </a:cubicBezTo>
                <a:cubicBezTo>
                  <a:pt x="778328" y="913009"/>
                  <a:pt x="1456871" y="1342995"/>
                  <a:pt x="1730828" y="1177895"/>
                </a:cubicBezTo>
                <a:cubicBezTo>
                  <a:pt x="2004785" y="1012795"/>
                  <a:pt x="2066471" y="278009"/>
                  <a:pt x="2133600" y="100209"/>
                </a:cubicBezTo>
                <a:cubicBezTo>
                  <a:pt x="2200729" y="-77591"/>
                  <a:pt x="2167164" y="16752"/>
                  <a:pt x="2133600" y="111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6804197" y="991762"/>
            <a:ext cx="1530524" cy="1581490"/>
          </a:xfrm>
          <a:custGeom>
            <a:avLst/>
            <a:gdLst>
              <a:gd name="connsiteX0" fmla="*/ 0 w 2172356"/>
              <a:gd name="connsiteY0" fmla="*/ 2244695 h 2244695"/>
              <a:gd name="connsiteX1" fmla="*/ 489857 w 2172356"/>
              <a:gd name="connsiteY1" fmla="*/ 1090809 h 2244695"/>
              <a:gd name="connsiteX2" fmla="*/ 1730828 w 2172356"/>
              <a:gd name="connsiteY2" fmla="*/ 1177895 h 2244695"/>
              <a:gd name="connsiteX3" fmla="*/ 2133600 w 2172356"/>
              <a:gd name="connsiteY3" fmla="*/ 100209 h 2244695"/>
              <a:gd name="connsiteX4" fmla="*/ 2133600 w 2172356"/>
              <a:gd name="connsiteY4" fmla="*/ 111095 h 224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356" h="2244695">
                <a:moveTo>
                  <a:pt x="0" y="2244695"/>
                </a:moveTo>
                <a:cubicBezTo>
                  <a:pt x="100693" y="1756652"/>
                  <a:pt x="201386" y="1268609"/>
                  <a:pt x="489857" y="1090809"/>
                </a:cubicBezTo>
                <a:cubicBezTo>
                  <a:pt x="778328" y="913009"/>
                  <a:pt x="1456871" y="1342995"/>
                  <a:pt x="1730828" y="1177895"/>
                </a:cubicBezTo>
                <a:cubicBezTo>
                  <a:pt x="2004785" y="1012795"/>
                  <a:pt x="2066471" y="278009"/>
                  <a:pt x="2133600" y="100209"/>
                </a:cubicBezTo>
                <a:cubicBezTo>
                  <a:pt x="2200729" y="-77591"/>
                  <a:pt x="2167164" y="16752"/>
                  <a:pt x="2133600" y="111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6516165" y="1207785"/>
            <a:ext cx="2232248" cy="2035223"/>
            <a:chOff x="5652120" y="260648"/>
            <a:chExt cx="3168352" cy="2888704"/>
          </a:xfrm>
        </p:grpSpPr>
        <p:cxnSp>
          <p:nvCxnSpPr>
            <p:cNvPr id="29" name="직선 화살표 연결선 28"/>
            <p:cNvCxnSpPr/>
            <p:nvPr/>
          </p:nvCxnSpPr>
          <p:spPr>
            <a:xfrm>
              <a:off x="5652120" y="3122442"/>
              <a:ext cx="316835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flipH="1" flipV="1">
              <a:off x="5652120" y="260648"/>
              <a:ext cx="8384" cy="28887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자유형 30"/>
          <p:cNvSpPr/>
          <p:nvPr/>
        </p:nvSpPr>
        <p:spPr>
          <a:xfrm>
            <a:off x="6512582" y="4537097"/>
            <a:ext cx="1530524" cy="1581490"/>
          </a:xfrm>
          <a:custGeom>
            <a:avLst/>
            <a:gdLst>
              <a:gd name="connsiteX0" fmla="*/ 0 w 2172356"/>
              <a:gd name="connsiteY0" fmla="*/ 2244695 h 2244695"/>
              <a:gd name="connsiteX1" fmla="*/ 489857 w 2172356"/>
              <a:gd name="connsiteY1" fmla="*/ 1090809 h 2244695"/>
              <a:gd name="connsiteX2" fmla="*/ 1730828 w 2172356"/>
              <a:gd name="connsiteY2" fmla="*/ 1177895 h 2244695"/>
              <a:gd name="connsiteX3" fmla="*/ 2133600 w 2172356"/>
              <a:gd name="connsiteY3" fmla="*/ 100209 h 2244695"/>
              <a:gd name="connsiteX4" fmla="*/ 2133600 w 2172356"/>
              <a:gd name="connsiteY4" fmla="*/ 111095 h 224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356" h="2244695">
                <a:moveTo>
                  <a:pt x="0" y="2244695"/>
                </a:moveTo>
                <a:cubicBezTo>
                  <a:pt x="100693" y="1756652"/>
                  <a:pt x="201386" y="1268609"/>
                  <a:pt x="489857" y="1090809"/>
                </a:cubicBezTo>
                <a:cubicBezTo>
                  <a:pt x="778328" y="913009"/>
                  <a:pt x="1456871" y="1342995"/>
                  <a:pt x="1730828" y="1177895"/>
                </a:cubicBezTo>
                <a:cubicBezTo>
                  <a:pt x="2004785" y="1012795"/>
                  <a:pt x="2066471" y="278009"/>
                  <a:pt x="2133600" y="100209"/>
                </a:cubicBezTo>
                <a:cubicBezTo>
                  <a:pt x="2200729" y="-77591"/>
                  <a:pt x="2167164" y="16752"/>
                  <a:pt x="2133600" y="111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6516165" y="4105636"/>
            <a:ext cx="2232248" cy="2035223"/>
            <a:chOff x="5652120" y="260648"/>
            <a:chExt cx="3168352" cy="2888704"/>
          </a:xfrm>
        </p:grpSpPr>
        <p:cxnSp>
          <p:nvCxnSpPr>
            <p:cNvPr id="33" name="직선 화살표 연결선 32"/>
            <p:cNvCxnSpPr/>
            <p:nvPr/>
          </p:nvCxnSpPr>
          <p:spPr>
            <a:xfrm>
              <a:off x="5652120" y="3122442"/>
              <a:ext cx="316835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H="1" flipV="1">
              <a:off x="5652120" y="260648"/>
              <a:ext cx="8384" cy="28887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/>
          <p:cNvGrpSpPr/>
          <p:nvPr/>
        </p:nvGrpSpPr>
        <p:grpSpPr>
          <a:xfrm>
            <a:off x="509463" y="4064926"/>
            <a:ext cx="2232248" cy="2035223"/>
            <a:chOff x="5652120" y="260648"/>
            <a:chExt cx="3168352" cy="2888704"/>
          </a:xfrm>
        </p:grpSpPr>
        <p:cxnSp>
          <p:nvCxnSpPr>
            <p:cNvPr id="36" name="직선 화살표 연결선 35"/>
            <p:cNvCxnSpPr/>
            <p:nvPr/>
          </p:nvCxnSpPr>
          <p:spPr>
            <a:xfrm>
              <a:off x="5652120" y="3122442"/>
              <a:ext cx="31683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 flipH="1" flipV="1">
              <a:off x="5652120" y="260648"/>
              <a:ext cx="8384" cy="28887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자유형 37"/>
          <p:cNvSpPr/>
          <p:nvPr/>
        </p:nvSpPr>
        <p:spPr>
          <a:xfrm>
            <a:off x="539552" y="4518659"/>
            <a:ext cx="1530524" cy="1581490"/>
          </a:xfrm>
          <a:custGeom>
            <a:avLst/>
            <a:gdLst>
              <a:gd name="connsiteX0" fmla="*/ 0 w 2172356"/>
              <a:gd name="connsiteY0" fmla="*/ 2244695 h 2244695"/>
              <a:gd name="connsiteX1" fmla="*/ 489857 w 2172356"/>
              <a:gd name="connsiteY1" fmla="*/ 1090809 h 2244695"/>
              <a:gd name="connsiteX2" fmla="*/ 1730828 w 2172356"/>
              <a:gd name="connsiteY2" fmla="*/ 1177895 h 2244695"/>
              <a:gd name="connsiteX3" fmla="*/ 2133600 w 2172356"/>
              <a:gd name="connsiteY3" fmla="*/ 100209 h 2244695"/>
              <a:gd name="connsiteX4" fmla="*/ 2133600 w 2172356"/>
              <a:gd name="connsiteY4" fmla="*/ 111095 h 224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356" h="2244695">
                <a:moveTo>
                  <a:pt x="0" y="2244695"/>
                </a:moveTo>
                <a:cubicBezTo>
                  <a:pt x="100693" y="1756652"/>
                  <a:pt x="201386" y="1268609"/>
                  <a:pt x="489857" y="1090809"/>
                </a:cubicBezTo>
                <a:cubicBezTo>
                  <a:pt x="778328" y="913009"/>
                  <a:pt x="1456871" y="1342995"/>
                  <a:pt x="1730828" y="1177895"/>
                </a:cubicBezTo>
                <a:cubicBezTo>
                  <a:pt x="2004785" y="1012795"/>
                  <a:pt x="2066471" y="278009"/>
                  <a:pt x="2133600" y="100209"/>
                </a:cubicBezTo>
                <a:cubicBezTo>
                  <a:pt x="2200729" y="-77591"/>
                  <a:pt x="2167164" y="16752"/>
                  <a:pt x="2133600" y="111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직선 화살표 연결선 39"/>
          <p:cNvCxnSpPr/>
          <p:nvPr/>
        </p:nvCxnSpPr>
        <p:spPr>
          <a:xfrm flipH="1">
            <a:off x="642262" y="3066274"/>
            <a:ext cx="744874" cy="1127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H="1">
            <a:off x="6598726" y="2636912"/>
            <a:ext cx="205522" cy="5442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2806279" y="2275529"/>
            <a:ext cx="795138" cy="700341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5788726" y="2269208"/>
            <a:ext cx="628050" cy="639818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H="1">
            <a:off x="2070076" y="3385911"/>
            <a:ext cx="557709" cy="798872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6512582" y="3364720"/>
            <a:ext cx="363674" cy="737603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왼쪽/오른쪽 화살표 57"/>
          <p:cNvSpPr/>
          <p:nvPr/>
        </p:nvSpPr>
        <p:spPr>
          <a:xfrm>
            <a:off x="3453360" y="4478744"/>
            <a:ext cx="2187309" cy="11521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8156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그래서 현실적인 대안으로</a:t>
            </a:r>
            <a:r>
              <a:rPr lang="en-US" altLang="ko-KR" dirty="0" smtClean="0"/>
              <a:t>..</a:t>
            </a:r>
          </a:p>
          <a:p>
            <a:endParaRPr lang="en-US" altLang="ko-KR" dirty="0"/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A </a:t>
            </a:r>
            <a:r>
              <a:rPr lang="en-US" altLang="ko-KR" b="1" dirty="0">
                <a:solidFill>
                  <a:srgbClr val="FF0000"/>
                </a:solidFill>
              </a:rPr>
              <a:t>trained ophthalmologist </a:t>
            </a:r>
            <a:r>
              <a:rPr lang="en-US" altLang="ko-KR" dirty="0"/>
              <a:t>manually rotated the subject’s head to an unbiased and straight head-posture by visual estimation, which was double-checked by CROM as the zero position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/>
              <a:t>By clicking a button on the keyboard of the personal computer, </a:t>
            </a:r>
            <a:r>
              <a:rPr lang="en-US" altLang="ko-KR" b="1" dirty="0">
                <a:solidFill>
                  <a:srgbClr val="FF0000"/>
                </a:solidFill>
              </a:rPr>
              <a:t>the zero position was designated as a reference posture that represented all zero angles.</a:t>
            </a:r>
            <a:r>
              <a:rPr lang="en-US" altLang="ko-KR" dirty="0"/>
              <a:t> Then, the angle rotations that represent the head posture were calculated on the basis of this reference position and the real-time position information .</a:t>
            </a:r>
            <a:r>
              <a:rPr lang="ko-KR" altLang="ko-KR" dirty="0"/>
              <a:t> </a:t>
            </a:r>
            <a:r>
              <a:rPr lang="en-US" altLang="ko-KR" dirty="0"/>
              <a:t> 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367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 smtClean="0"/>
              <a:t>System setup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일정한 </a:t>
            </a:r>
            <a:r>
              <a:rPr lang="ko-KR" altLang="en-US" sz="2000" dirty="0" err="1" smtClean="0"/>
              <a:t>키넥트와</a:t>
            </a:r>
            <a:r>
              <a:rPr lang="ko-KR" altLang="en-US" sz="2000" dirty="0" smtClean="0"/>
              <a:t> 피험자의 상대적인 거리와 높이</a:t>
            </a:r>
            <a:endParaRPr lang="en-US" altLang="ko-KR" sz="2000" dirty="0" smtClean="0"/>
          </a:p>
          <a:p>
            <a:pPr lvl="1"/>
            <a:r>
              <a:rPr lang="ko-KR" altLang="en-US" sz="1600" dirty="0" smtClean="0"/>
              <a:t>이번 연구에서 </a:t>
            </a:r>
            <a:r>
              <a:rPr lang="en-US" altLang="ko-KR" sz="1600" dirty="0" smtClean="0"/>
              <a:t>: 1m,  Subject’s nose</a:t>
            </a:r>
          </a:p>
          <a:p>
            <a:pPr lvl="1"/>
            <a:endParaRPr lang="en-US" altLang="ko-KR" sz="16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일정한 </a:t>
            </a:r>
            <a:r>
              <a:rPr lang="ko-KR" altLang="en-US" sz="2000" dirty="0" err="1" smtClean="0"/>
              <a:t>키넥트</a:t>
            </a:r>
            <a:r>
              <a:rPr lang="ko-KR" altLang="en-US" sz="2000" dirty="0" smtClean="0"/>
              <a:t> 카메라의 방향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중력에서 대해서 앞뒤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옆으로 수평여부</a:t>
            </a:r>
            <a:endParaRPr lang="en-US" altLang="ko-KR" sz="2000" dirty="0" smtClean="0"/>
          </a:p>
          <a:p>
            <a:pPr lvl="1"/>
            <a:r>
              <a:rPr lang="ko-KR" altLang="en-US" sz="1600" dirty="0" smtClean="0"/>
              <a:t>이번 연구에서 </a:t>
            </a:r>
            <a:r>
              <a:rPr lang="en-US" altLang="ko-KR" sz="1600" dirty="0" smtClean="0"/>
              <a:t>control </a:t>
            </a:r>
            <a:r>
              <a:rPr lang="ko-KR" altLang="en-US" sz="1600" dirty="0" smtClean="0"/>
              <a:t>하지 못함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수평계</a:t>
            </a:r>
            <a:r>
              <a:rPr lang="en-US" altLang="ko-KR" sz="1600" dirty="0" smtClean="0"/>
              <a:t>…</a:t>
            </a:r>
          </a:p>
          <a:p>
            <a:pPr lvl="1"/>
            <a:endParaRPr lang="en-US" altLang="ko-KR" sz="1600" dirty="0"/>
          </a:p>
          <a:p>
            <a:endParaRPr lang="ko-KR" altLang="en-US" sz="2000" dirty="0"/>
          </a:p>
        </p:txBody>
      </p:sp>
      <p:pic>
        <p:nvPicPr>
          <p:cNvPr id="5" name="내용 개체 틀 3" descr="xboxkinect1.jpg"/>
          <p:cNvPicPr>
            <a:picLocks noChangeAspect="1"/>
          </p:cNvPicPr>
          <p:nvPr/>
        </p:nvPicPr>
        <p:blipFill rotWithShape="1">
          <a:blip r:embed="rId2" cstate="print"/>
          <a:srcRect t="27323" b="24862"/>
          <a:stretch/>
        </p:blipFill>
        <p:spPr>
          <a:xfrm>
            <a:off x="1979712" y="1700808"/>
            <a:ext cx="2552312" cy="813596"/>
          </a:xfrm>
          <a:prstGeom prst="rect">
            <a:avLst/>
          </a:prstGeom>
        </p:spPr>
      </p:pic>
      <p:pic>
        <p:nvPicPr>
          <p:cNvPr id="6" name="내용 개체 틀 3" descr="xboxkinect1.jpg"/>
          <p:cNvPicPr>
            <a:picLocks noChangeAspect="1"/>
          </p:cNvPicPr>
          <p:nvPr/>
        </p:nvPicPr>
        <p:blipFill rotWithShape="1">
          <a:blip r:embed="rId2" cstate="print"/>
          <a:srcRect t="27323" b="24862"/>
          <a:stretch/>
        </p:blipFill>
        <p:spPr>
          <a:xfrm rot="732307">
            <a:off x="4909474" y="1926228"/>
            <a:ext cx="2207746" cy="703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7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 smtClean="0"/>
              <a:t>앞서 이야기한대로 </a:t>
            </a:r>
            <a:r>
              <a:rPr lang="en-US" altLang="ko-KR" sz="2400" dirty="0" smtClean="0"/>
              <a:t>zero position</a:t>
            </a:r>
            <a:r>
              <a:rPr lang="ko-KR" altLang="en-US" sz="2400" dirty="0" smtClean="0"/>
              <a:t>과의 차이를 구한 것이라면 </a:t>
            </a:r>
            <a:r>
              <a:rPr lang="ko-KR" altLang="en-US" sz="2400" dirty="0" err="1" smtClean="0"/>
              <a:t>키넥트</a:t>
            </a:r>
            <a:r>
              <a:rPr lang="ko-KR" altLang="en-US" sz="2400" dirty="0" smtClean="0"/>
              <a:t> 카메라가 약간 기울어져도 결과해석에 큰 문제는 없지 않을까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생각합니다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  <a:p>
            <a:pPr lvl="1"/>
            <a:r>
              <a:rPr lang="ko-KR" altLang="en-US" sz="2400" dirty="0" smtClean="0"/>
              <a:t>사실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키넥트</a:t>
            </a:r>
            <a:r>
              <a:rPr lang="ko-KR" altLang="en-US" sz="2400" dirty="0" smtClean="0"/>
              <a:t> 카메라의 방향이 크게 달라짐에 따라서 </a:t>
            </a:r>
            <a:r>
              <a:rPr lang="en-US" altLang="ko-KR" sz="2400" dirty="0" smtClean="0"/>
              <a:t>head posture</a:t>
            </a:r>
            <a:r>
              <a:rPr lang="ko-KR" altLang="en-US" sz="2400" dirty="0" smtClean="0"/>
              <a:t> 측정에 대한 </a:t>
            </a:r>
            <a:r>
              <a:rPr lang="en-US" altLang="ko-KR" sz="2400" dirty="0" smtClean="0"/>
              <a:t>metric</a:t>
            </a:r>
            <a:r>
              <a:rPr lang="ko-KR" altLang="en-US" sz="2400" dirty="0" smtClean="0"/>
              <a:t>이 달라지면서 결과값에 영향을 줄 가능성은 있지만</a:t>
            </a:r>
            <a:r>
              <a:rPr lang="en-US" altLang="ko-KR" sz="2400" dirty="0" smtClean="0"/>
              <a:t>, </a:t>
            </a:r>
          </a:p>
          <a:p>
            <a:pPr lvl="1"/>
            <a:endParaRPr lang="en-US" altLang="ko-KR" sz="2400" dirty="0" smtClean="0"/>
          </a:p>
          <a:p>
            <a:pPr lvl="1"/>
            <a:r>
              <a:rPr lang="ko-KR" altLang="en-US" sz="2400" dirty="0" smtClean="0"/>
              <a:t>실제 </a:t>
            </a:r>
            <a:r>
              <a:rPr lang="ko-KR" altLang="en-US" sz="2400" dirty="0" err="1" smtClean="0"/>
              <a:t>실험시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zero position</a:t>
            </a:r>
            <a:r>
              <a:rPr lang="ko-KR" altLang="en-US" sz="2400" dirty="0" smtClean="0"/>
              <a:t>을 잡을 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그렇게 아주 큰 </a:t>
            </a:r>
            <a:r>
              <a:rPr lang="en-US" altLang="ko-KR" sz="2400" dirty="0" smtClean="0"/>
              <a:t>variation</a:t>
            </a:r>
            <a:r>
              <a:rPr lang="ko-KR" altLang="en-US" sz="2400" dirty="0" smtClean="0"/>
              <a:t>이 있지는 않았기 때문에 </a:t>
            </a:r>
            <a:r>
              <a:rPr lang="en-US" altLang="ko-KR" sz="2400" dirty="0" smtClean="0"/>
              <a:t>(&lt;5</a:t>
            </a:r>
            <a:r>
              <a:rPr lang="ko-KR" altLang="en-US" sz="2400" dirty="0" smtClean="0"/>
              <a:t>도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이번 연구에서 카메라의 수평여부를 </a:t>
            </a:r>
            <a:r>
              <a:rPr lang="en-US" altLang="ko-KR" sz="2400" dirty="0" smtClean="0"/>
              <a:t>control</a:t>
            </a:r>
            <a:r>
              <a:rPr lang="ko-KR" altLang="en-US" sz="2400" dirty="0" smtClean="0"/>
              <a:t>하지 못한 것은 결과해석에 아주 큰 영향을 줄 것 같지는 않습니다</a:t>
            </a:r>
            <a:r>
              <a:rPr lang="en-US" altLang="ko-KR" sz="24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790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Accurate measurement of the angle of anomalous head posture is critical.</a:t>
            </a:r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Why ?</a:t>
            </a:r>
            <a:br>
              <a:rPr lang="en-US" altLang="ko-KR" sz="2400" dirty="0" smtClean="0"/>
            </a:br>
            <a:r>
              <a:rPr lang="en-US" altLang="ko-KR" sz="2400" dirty="0" smtClean="0"/>
              <a:t>- It is helpful to determine surgical plans of patients with ocular </a:t>
            </a:r>
            <a:r>
              <a:rPr lang="en-US" altLang="ko-KR" sz="2400" dirty="0" err="1" smtClean="0"/>
              <a:t>torticollis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1-D : Validity</a:t>
            </a:r>
            <a:endParaRPr lang="ko-KR" altLang="en-US" dirty="0"/>
          </a:p>
        </p:txBody>
      </p:sp>
      <p:pic>
        <p:nvPicPr>
          <p:cNvPr id="5122" name="Picture 2" descr="1D_cor_1011_with_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808" y="2492896"/>
            <a:ext cx="7233192" cy="24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4381986" y="4941557"/>
            <a:ext cx="1970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r=0.997, P&lt;0.001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ICC=0.997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982816" y="4941557"/>
            <a:ext cx="1970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r=0.998, P&lt;0.001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ICC=0.999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781156" y="4941557"/>
            <a:ext cx="1970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r=0.999, P&lt;0.001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ICC=0.999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6500"/>
            <a:ext cx="1341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Correlation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Agreement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50100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Graph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1-D : Reliability (test-retest)</a:t>
            </a:r>
            <a:endParaRPr lang="ko-KR" altLang="en-US" dirty="0"/>
          </a:p>
        </p:txBody>
      </p:sp>
      <p:pic>
        <p:nvPicPr>
          <p:cNvPr id="6146" name="Picture 2" descr="1D_BA_merged_1008_ps_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12" y="2924944"/>
            <a:ext cx="85817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Bland-Altman plot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3-D : Face recognition rate</a:t>
            </a:r>
            <a:br>
              <a:rPr lang="en-US" altLang="ko-KR" b="1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 descr="recognition_rate_1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9357" y="1417638"/>
            <a:ext cx="5145286" cy="514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3- D : Validity</a:t>
            </a:r>
            <a:endParaRPr lang="ko-KR" altLang="en-US" dirty="0"/>
          </a:p>
        </p:txBody>
      </p:sp>
      <p:pic>
        <p:nvPicPr>
          <p:cNvPr id="7170" name="Picture 2" descr="3D_cor_1011_ps_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1" y="1196752"/>
            <a:ext cx="7596336" cy="280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3D_cor_correction_1011_ps_edi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38" y="4004276"/>
            <a:ext cx="7581158" cy="269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3 –D : Reliability (test-retest)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Bland-Altman plot</a:t>
            </a:r>
            <a:endParaRPr lang="ko-KR" altLang="en-US" dirty="0"/>
          </a:p>
        </p:txBody>
      </p:sp>
      <p:pic>
        <p:nvPicPr>
          <p:cNvPr id="8194" name="Picture 2" descr="3D_BA_merged_1009_ps_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7561617" cy="35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b="1" dirty="0" smtClean="0"/>
              <a:t>Our Results</a:t>
            </a:r>
            <a:endParaRPr lang="ko-KR" altLang="en-US" b="1" dirty="0" smtClean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81284082"/>
              </p:ext>
            </p:extLst>
          </p:nvPr>
        </p:nvGraphicFramePr>
        <p:xfrm>
          <a:off x="457200" y="1600200"/>
          <a:ext cx="8229600" cy="493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33669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1-D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(Head</a:t>
                      </a:r>
                      <a:r>
                        <a:rPr lang="en-US" altLang="ko-KR" baseline="0" dirty="0" smtClean="0"/>
                        <a:t> turn, Chin up/down, Head tilt)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3-D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(Head turn &amp; Chin</a:t>
                      </a:r>
                      <a:r>
                        <a:rPr lang="en-US" altLang="ko-KR" baseline="0" dirty="0" smtClean="0"/>
                        <a:t> up/down &amp; Head tilt)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233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Validity</a:t>
                      </a:r>
                      <a:r>
                        <a:rPr lang="en-US" altLang="ko-KR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(Correlation, ICC)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Good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Fairly good 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-&gt; Correctable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233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Reliability 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(Bland-Altman)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Good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Fairly</a:t>
                      </a:r>
                      <a:r>
                        <a:rPr lang="en-US" altLang="ko-KR" baseline="0" dirty="0" smtClean="0"/>
                        <a:t> good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-&gt; Comparable to previous studies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233669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</a:t>
                      </a:r>
                      <a:r>
                        <a:rPr lang="en-US" altLang="ko-KR" dirty="0" smtClean="0"/>
                        <a:t>, 20</a:t>
                      </a:r>
                      <a:r>
                        <a:rPr lang="ko-KR" altLang="en-US" dirty="0" smtClean="0"/>
                        <a:t>도가 넘어가면 </a:t>
                      </a:r>
                      <a:r>
                        <a:rPr lang="ko-KR" altLang="en-US" dirty="0" err="1" smtClean="0"/>
                        <a:t>인식율이</a:t>
                      </a:r>
                      <a:r>
                        <a:rPr lang="ko-KR" altLang="en-US" dirty="0" smtClean="0"/>
                        <a:t> 떨어지기 시작함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03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Limitation</a:t>
            </a:r>
            <a:br>
              <a:rPr lang="en-US" altLang="ko-KR" dirty="0" smtClean="0"/>
            </a:br>
            <a:r>
              <a:rPr lang="en-US" altLang="ko-KR" dirty="0" smtClean="0"/>
              <a:t>- the restricted range of head motion</a:t>
            </a:r>
            <a:br>
              <a:rPr lang="en-US" altLang="ko-KR" dirty="0" smtClean="0"/>
            </a:br>
            <a:r>
              <a:rPr lang="en-US" altLang="ko-KR" dirty="0" smtClean="0"/>
              <a:t>   using several </a:t>
            </a:r>
            <a:r>
              <a:rPr lang="en-US" altLang="ko-KR" dirty="0" err="1" smtClean="0"/>
              <a:t>Kinect</a:t>
            </a:r>
            <a:r>
              <a:rPr lang="en-US" altLang="ko-KR" dirty="0" smtClean="0"/>
              <a:t> for this limitation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Young children </a:t>
            </a:r>
            <a:br>
              <a:rPr lang="en-US" altLang="ko-KR" dirty="0" smtClean="0"/>
            </a:br>
            <a:r>
              <a:rPr lang="en-US" altLang="ko-KR" dirty="0" smtClean="0"/>
              <a:t>- different facial configuration </a:t>
            </a:r>
          </a:p>
          <a:p>
            <a:endParaRPr lang="en-US" altLang="ko-KR" dirty="0"/>
          </a:p>
          <a:p>
            <a:r>
              <a:rPr lang="en-US" altLang="ko-KR" dirty="0" smtClean="0"/>
              <a:t>Further study : KHT with patient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899592" y="2924944"/>
            <a:ext cx="288032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Previous</a:t>
            </a:r>
            <a:r>
              <a:rPr kumimoji="0" lang="en-US" altLang="ko-K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 smtClean="0"/>
              <a:t>Hald</a:t>
            </a:r>
            <a:r>
              <a:rPr lang="en-US" altLang="ko-KR" sz="2000" dirty="0" smtClean="0"/>
              <a:t> ES, </a:t>
            </a:r>
            <a:r>
              <a:rPr lang="en-US" altLang="ko-KR" sz="2000" dirty="0" err="1" smtClean="0"/>
              <a:t>Hertle</a:t>
            </a:r>
            <a:r>
              <a:rPr lang="en-US" altLang="ko-KR" sz="2000" dirty="0" smtClean="0"/>
              <a:t> RW, Yang D. </a:t>
            </a:r>
            <a:r>
              <a:rPr lang="en-US" altLang="ko-KR" sz="2400" dirty="0" smtClean="0"/>
              <a:t>Development and validation of a digital head posture measuring system (</a:t>
            </a:r>
            <a:r>
              <a:rPr lang="en-US" altLang="ko-KR" sz="2400" i="1" dirty="0" smtClean="0"/>
              <a:t>American journal of ophthalmology</a:t>
            </a:r>
            <a:r>
              <a:rPr lang="en-US" altLang="ko-KR" sz="2400" dirty="0" smtClean="0"/>
              <a:t> 2009)</a:t>
            </a:r>
          </a:p>
          <a:p>
            <a:endParaRPr lang="en-US" altLang="ko-KR" sz="2400" dirty="0" smtClean="0"/>
          </a:p>
          <a:p>
            <a:r>
              <a:rPr lang="en-US" altLang="ko-KR" sz="2000" dirty="0" smtClean="0"/>
              <a:t>Kim J, Nam KW, Jang IG, Yang HK, Kim KG, Hwang JM. </a:t>
            </a:r>
            <a:r>
              <a:rPr lang="en-US" altLang="ko-KR" sz="2400" dirty="0" smtClean="0"/>
              <a:t>Nintendo </a:t>
            </a:r>
            <a:r>
              <a:rPr lang="en-US" altLang="ko-KR" sz="2400" dirty="0" err="1" smtClean="0"/>
              <a:t>Wii</a:t>
            </a:r>
            <a:r>
              <a:rPr lang="en-US" altLang="ko-KR" sz="2400" dirty="0" smtClean="0"/>
              <a:t> remote controllers for head posture measurement: accuracy, validity, and reliability of the infrared optical head tracker (</a:t>
            </a:r>
            <a:r>
              <a:rPr lang="en-US" altLang="ko-KR" sz="2400" i="1" dirty="0" smtClean="0"/>
              <a:t>Investigative ophthalmology &amp; visual science</a:t>
            </a:r>
            <a:r>
              <a:rPr lang="en-US" altLang="ko-KR" sz="2400" dirty="0" smtClean="0"/>
              <a:t> 2012).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4544" y="2000240"/>
            <a:ext cx="9577064" cy="1143000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 Mechanical head posture	&amp; 	</a:t>
            </a:r>
            <a:r>
              <a:rPr lang="en-US" altLang="ko-KR" sz="2000" b="1" dirty="0" err="1" smtClean="0"/>
              <a:t>Intersense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NavChip</a:t>
            </a:r>
            <a:endParaRPr lang="ko-KR" altLang="en-US" sz="2000" b="1" dirty="0"/>
          </a:p>
        </p:txBody>
      </p:sp>
      <p:pic>
        <p:nvPicPr>
          <p:cNvPr id="4" name="내용 개체 틀 3" descr="스크린샷 2012-09-17 오후 9.20.5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7191375" cy="1504950"/>
          </a:xfrm>
        </p:spPr>
      </p:pic>
      <p:pic>
        <p:nvPicPr>
          <p:cNvPr id="5" name="그림 4" descr="스크린샷 2012-09-17 오후 9.21.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126" y="3140968"/>
            <a:ext cx="3071834" cy="2885907"/>
          </a:xfrm>
          <a:prstGeom prst="rect">
            <a:avLst/>
          </a:prstGeom>
        </p:spPr>
      </p:pic>
      <p:pic>
        <p:nvPicPr>
          <p:cNvPr id="6" name="그림 5" descr="NavChip_forweb_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212976"/>
            <a:ext cx="3078182" cy="1846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90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214237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400" b="1" dirty="0" smtClean="0"/>
              <a:t>CROM 	vs. 	</a:t>
            </a:r>
            <a:r>
              <a:rPr lang="en-US" altLang="ko-KR" sz="2400" b="1" dirty="0" err="1" smtClean="0"/>
              <a:t>Wii</a:t>
            </a:r>
            <a:r>
              <a:rPr lang="en-US" altLang="ko-KR" sz="2400" b="1" dirty="0" smtClean="0"/>
              <a:t>-mote Controller</a:t>
            </a:r>
            <a:endParaRPr lang="ko-KR" altLang="en-US" sz="2400" b="1" dirty="0"/>
          </a:p>
        </p:txBody>
      </p:sp>
      <p:pic>
        <p:nvPicPr>
          <p:cNvPr id="4" name="내용 개체 틀 3" descr="스크린샷 2012-09-17 오후 10.19.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7029450" cy="1514475"/>
          </a:xfrm>
        </p:spPr>
      </p:pic>
      <p:pic>
        <p:nvPicPr>
          <p:cNvPr id="5" name="그림 4" descr="스크린샷 2012-09-17 오후 10.20.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111207" cy="2571768"/>
          </a:xfrm>
          <a:prstGeom prst="rect">
            <a:avLst/>
          </a:prstGeom>
        </p:spPr>
      </p:pic>
      <p:pic>
        <p:nvPicPr>
          <p:cNvPr id="6" name="그림 5" descr="스크린샷 2012-09-17 오후 9.09.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284984"/>
            <a:ext cx="2014537" cy="3119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48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400" b="1" dirty="0" smtClean="0"/>
              <a:t>CROM	 vs. 		Kinect</a:t>
            </a:r>
            <a:endParaRPr lang="ko-KR" altLang="en-US" sz="2400" b="1" dirty="0"/>
          </a:p>
        </p:txBody>
      </p:sp>
      <p:pic>
        <p:nvPicPr>
          <p:cNvPr id="4" name="내용 개체 틀 3" descr="xboxkinec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564904"/>
            <a:ext cx="3614312" cy="2409541"/>
          </a:xfrm>
        </p:spPr>
      </p:pic>
      <p:pic>
        <p:nvPicPr>
          <p:cNvPr id="5" name="그림 4" descr="스크린샷 2012-09-17 오후 9.09.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537" y="2564904"/>
            <a:ext cx="2196132" cy="340063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latin typeface="+mj-lt"/>
                <a:ea typeface="+mj-ea"/>
                <a:cs typeface="+mj-cs"/>
              </a:rPr>
              <a:t>Our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/>
              <a:t>Advantages of our system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H</a:t>
            </a:r>
            <a:r>
              <a:rPr lang="en-US" altLang="ko-KR" sz="2400" dirty="0" smtClean="0"/>
              <a:t>igh performance </a:t>
            </a:r>
          </a:p>
          <a:p>
            <a:pPr lvl="1"/>
            <a:r>
              <a:rPr lang="en-US" altLang="ko-KR" sz="2400" dirty="0" smtClean="0"/>
              <a:t>Validity &amp; reliability</a:t>
            </a:r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Contact-free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Low-cost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b="1" dirty="0" smtClean="0"/>
              <a:t>Purpose</a:t>
            </a:r>
            <a:endParaRPr lang="ko-KR" altLang="en-US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Evaluating the validity and reliability of </a:t>
            </a:r>
            <a:r>
              <a:rPr lang="en-US" altLang="ko-KR" sz="2400" dirty="0" err="1" smtClean="0"/>
              <a:t>Kinect</a:t>
            </a:r>
            <a:r>
              <a:rPr lang="en-US" altLang="ko-KR" sz="2400" dirty="0" smtClean="0"/>
              <a:t> head tracker (</a:t>
            </a:r>
            <a:r>
              <a:rPr lang="en-US" altLang="ko-KR" sz="2400" b="1" dirty="0" smtClean="0"/>
              <a:t>KHT</a:t>
            </a:r>
            <a:r>
              <a:rPr lang="en-US" altLang="ko-KR" sz="2400" dirty="0" smtClean="0"/>
              <a:t>). </a:t>
            </a:r>
            <a:endParaRPr lang="ko-KR" altLang="ko-KR" sz="2400" dirty="0" smtClean="0"/>
          </a:p>
          <a:p>
            <a:endParaRPr lang="ko-KR" altLang="en-US" dirty="0"/>
          </a:p>
        </p:txBody>
      </p:sp>
      <p:pic>
        <p:nvPicPr>
          <p:cNvPr id="4" name="Picture 2" descr="Figure2_1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7213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/>
              <a:t>Procedures of Head Pose Rotation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Head turn right/left</a:t>
            </a:r>
          </a:p>
          <a:p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sz="2400" dirty="0" smtClean="0"/>
              <a:t>Chin up/down</a:t>
            </a:r>
          </a:p>
          <a:p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sz="2400" dirty="0" smtClean="0"/>
              <a:t>Head tilt right/left  </a:t>
            </a:r>
            <a:endParaRPr lang="ko-KR" alt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12776"/>
            <a:ext cx="779237" cy="119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4"/>
            <a:ext cx="688758" cy="11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2839" y="3068960"/>
            <a:ext cx="795345" cy="89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996952"/>
            <a:ext cx="758917" cy="102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437112"/>
            <a:ext cx="952699" cy="11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509120"/>
            <a:ext cx="961653" cy="108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아래쪽 화살표 11"/>
          <p:cNvSpPr/>
          <p:nvPr/>
        </p:nvSpPr>
        <p:spPr>
          <a:xfrm>
            <a:off x="2051720" y="2132856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>
            <a:off x="2051720" y="3789040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548</Words>
  <Application>Microsoft Office PowerPoint</Application>
  <PresentationFormat>화면 슬라이드 쇼(4:3)</PresentationFormat>
  <Paragraphs>134</Paragraphs>
  <Slides>26</Slides>
  <Notes>9</Notes>
  <HiddenSlides>2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Validity and Reliability of head posture measurement by Microsoft Kinect </vt:lpstr>
      <vt:lpstr>Motivation</vt:lpstr>
      <vt:lpstr>슬라이드 3</vt:lpstr>
      <vt:lpstr> Mechanical head posture &amp;  Intersense NavChip</vt:lpstr>
      <vt:lpstr>CROM  vs.  Wii-mote Controller</vt:lpstr>
      <vt:lpstr>CROM  vs.   Kinect</vt:lpstr>
      <vt:lpstr>Advantages of our system </vt:lpstr>
      <vt:lpstr>Purpose</vt:lpstr>
      <vt:lpstr>Procedures of Head Pose Rotation </vt:lpstr>
      <vt:lpstr>Neutral head position (NHP)</vt:lpstr>
      <vt:lpstr>What is the neutral head position?</vt:lpstr>
      <vt:lpstr>슬라이드 12</vt:lpstr>
      <vt:lpstr>슬라이드 13</vt:lpstr>
      <vt:lpstr>Natural head position (NHP)</vt:lpstr>
      <vt:lpstr>슬라이드 15</vt:lpstr>
      <vt:lpstr>슬라이드 16</vt:lpstr>
      <vt:lpstr>슬라이드 17</vt:lpstr>
      <vt:lpstr>System setup</vt:lpstr>
      <vt:lpstr>슬라이드 19</vt:lpstr>
      <vt:lpstr>1-D : Validity</vt:lpstr>
      <vt:lpstr>1-D : Reliability (test-retest)</vt:lpstr>
      <vt:lpstr> 3-D : Face recognition rate </vt:lpstr>
      <vt:lpstr>3- D : Validity</vt:lpstr>
      <vt:lpstr>3 –D : Reliability (test-retest)</vt:lpstr>
      <vt:lpstr>Our Results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Validity and Reliability of head posture measurement by Microsoft Kinect</dc:title>
  <dc:creator>user</dc:creator>
  <cp:lastModifiedBy>user</cp:lastModifiedBy>
  <cp:revision>682</cp:revision>
  <dcterms:created xsi:type="dcterms:W3CDTF">2013-10-14T11:11:08Z</dcterms:created>
  <dcterms:modified xsi:type="dcterms:W3CDTF">2013-12-11T09:37:12Z</dcterms:modified>
</cp:coreProperties>
</file>