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66" r:id="rId4"/>
    <p:sldId id="263" r:id="rId5"/>
    <p:sldId id="257" r:id="rId6"/>
    <p:sldId id="264" r:id="rId7"/>
    <p:sldId id="268" r:id="rId8"/>
    <p:sldId id="267" r:id="rId9"/>
    <p:sldId id="262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854" autoAdjust="0"/>
  </p:normalViewPr>
  <p:slideViewPr>
    <p:cSldViewPr showGuides="1">
      <p:cViewPr>
        <p:scale>
          <a:sx n="100" d="100"/>
          <a:sy n="100" d="100"/>
        </p:scale>
        <p:origin x="-504" y="13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43305-86CB-4A75-B0C3-986FAE13BAFC}" type="datetimeFigureOut">
              <a:rPr lang="ko-KR" altLang="en-US" smtClean="0"/>
              <a:pPr/>
              <a:t>2013-04-06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05E14-8FFE-4EF4-882B-BBAC7288540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301361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05E14-8FFE-4EF4-882B-BBAC72885405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70F6F-6A7B-4223-B9E1-10D828073397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090837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05E14-8FFE-4EF4-882B-BBAC72885405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703085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5246-3A81-48BE-AEE2-85B0FCAF9553}" type="datetimeFigureOut">
              <a:rPr lang="ko-KR" altLang="en-US" smtClean="0"/>
              <a:pPr/>
              <a:t>2013-04-06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7929-031D-4D74-9EFA-C099F7FB80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5246-3A81-48BE-AEE2-85B0FCAF9553}" type="datetimeFigureOut">
              <a:rPr lang="ko-KR" altLang="en-US" smtClean="0"/>
              <a:pPr/>
              <a:t>2013-04-06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7929-031D-4D74-9EFA-C099F7FB80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5246-3A81-48BE-AEE2-85B0FCAF9553}" type="datetimeFigureOut">
              <a:rPr lang="ko-KR" altLang="en-US" smtClean="0"/>
              <a:pPr/>
              <a:t>2013-04-06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7929-031D-4D74-9EFA-C099F7FB80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5246-3A81-48BE-AEE2-85B0FCAF9553}" type="datetimeFigureOut">
              <a:rPr lang="ko-KR" altLang="en-US" smtClean="0"/>
              <a:pPr/>
              <a:t>2013-04-06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7929-031D-4D74-9EFA-C099F7FB80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5246-3A81-48BE-AEE2-85B0FCAF9553}" type="datetimeFigureOut">
              <a:rPr lang="ko-KR" altLang="en-US" smtClean="0"/>
              <a:pPr/>
              <a:t>2013-04-06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7929-031D-4D74-9EFA-C099F7FB80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5246-3A81-48BE-AEE2-85B0FCAF9553}" type="datetimeFigureOut">
              <a:rPr lang="ko-KR" altLang="en-US" smtClean="0"/>
              <a:pPr/>
              <a:t>2013-04-06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7929-031D-4D74-9EFA-C099F7FB80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5246-3A81-48BE-AEE2-85B0FCAF9553}" type="datetimeFigureOut">
              <a:rPr lang="ko-KR" altLang="en-US" smtClean="0"/>
              <a:pPr/>
              <a:t>2013-04-06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7929-031D-4D74-9EFA-C099F7FB80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5246-3A81-48BE-AEE2-85B0FCAF9553}" type="datetimeFigureOut">
              <a:rPr lang="ko-KR" altLang="en-US" smtClean="0"/>
              <a:pPr/>
              <a:t>2013-04-06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7929-031D-4D74-9EFA-C099F7FB80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5246-3A81-48BE-AEE2-85B0FCAF9553}" type="datetimeFigureOut">
              <a:rPr lang="ko-KR" altLang="en-US" smtClean="0"/>
              <a:pPr/>
              <a:t>2013-04-06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7929-031D-4D74-9EFA-C099F7FB80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5246-3A81-48BE-AEE2-85B0FCAF9553}" type="datetimeFigureOut">
              <a:rPr lang="ko-KR" altLang="en-US" smtClean="0"/>
              <a:pPr/>
              <a:t>2013-04-06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7929-031D-4D74-9EFA-C099F7FB80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5246-3A81-48BE-AEE2-85B0FCAF9553}" type="datetimeFigureOut">
              <a:rPr lang="ko-KR" altLang="en-US" smtClean="0"/>
              <a:pPr/>
              <a:t>2013-04-06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7929-031D-4D74-9EFA-C099F7FB80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A5246-3A81-48BE-AEE2-85B0FCAF9553}" type="datetimeFigureOut">
              <a:rPr lang="ko-KR" altLang="en-US" smtClean="0"/>
              <a:pPr/>
              <a:t>2013-04-06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57929-031D-4D74-9EFA-C099F7FB807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Predicting Post-Operative Patient Gait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err="1" smtClean="0"/>
              <a:t>Jongmin</a:t>
            </a:r>
            <a:r>
              <a:rPr lang="en-US" altLang="ko-KR" dirty="0" smtClean="0"/>
              <a:t> Kim</a:t>
            </a:r>
          </a:p>
          <a:p>
            <a:r>
              <a:rPr lang="en-US" altLang="ko-KR" dirty="0" smtClean="0"/>
              <a:t>Movement Research Lab.</a:t>
            </a:r>
          </a:p>
          <a:p>
            <a:r>
              <a:rPr lang="en-US" altLang="ko-KR" dirty="0" smtClean="0"/>
              <a:t>Seoul National University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Pose predictor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Learn a pose predictor  from training data set      . </a:t>
            </a:r>
          </a:p>
          <a:p>
            <a:pPr>
              <a:buNone/>
            </a:pPr>
            <a:r>
              <a:rPr lang="en-US" altLang="ko-KR" sz="2400" dirty="0" smtClean="0"/>
              <a:t>   -  : pre-operative patient’ pose (input)</a:t>
            </a:r>
          </a:p>
          <a:p>
            <a:pPr>
              <a:buNone/>
            </a:pPr>
            <a:r>
              <a:rPr lang="en-US" altLang="ko-KR" sz="2400" dirty="0" smtClean="0"/>
              <a:t>   -  : post-operative patient’ pose (output)</a:t>
            </a:r>
          </a:p>
          <a:p>
            <a:pPr>
              <a:buNone/>
            </a:pPr>
            <a:endParaRPr lang="en-US" altLang="ko-KR" sz="2400" dirty="0" smtClean="0"/>
          </a:p>
          <a:p>
            <a:r>
              <a:rPr lang="en-US" altLang="ko-KR" sz="2400" dirty="0" smtClean="0"/>
              <a:t>Given new input data, we generate a new pose using the learned predictor. </a:t>
            </a:r>
          </a:p>
          <a:p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</p:txBody>
      </p:sp>
      <p:graphicFrame>
        <p:nvGraphicFramePr>
          <p:cNvPr id="5" name="개체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095279"/>
              </p:ext>
            </p:extLst>
          </p:nvPr>
        </p:nvGraphicFramePr>
        <p:xfrm>
          <a:off x="7291388" y="1690688"/>
          <a:ext cx="706437" cy="341312"/>
        </p:xfrm>
        <a:graphic>
          <a:graphicData uri="http://schemas.openxmlformats.org/presentationml/2006/ole">
            <p:oleObj spid="_x0000_s2167" name="수식" r:id="rId4" imgW="393529" imgH="203112" progId="Equation.3">
              <p:embed/>
            </p:oleObj>
          </a:graphicData>
        </a:graphic>
      </p:graphicFrame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36078282"/>
              </p:ext>
            </p:extLst>
          </p:nvPr>
        </p:nvGraphicFramePr>
        <p:xfrm>
          <a:off x="1004888" y="2185988"/>
          <a:ext cx="196850" cy="215900"/>
        </p:xfrm>
        <a:graphic>
          <a:graphicData uri="http://schemas.openxmlformats.org/presentationml/2006/ole">
            <p:oleObj spid="_x0000_s2168" name="수식" r:id="rId5" imgW="126835" imgH="139518" progId="Equation.3">
              <p:embed/>
            </p:oleObj>
          </a:graphicData>
        </a:graphic>
      </p:graphicFrame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44829281"/>
              </p:ext>
            </p:extLst>
          </p:nvPr>
        </p:nvGraphicFramePr>
        <p:xfrm>
          <a:off x="1020763" y="2627313"/>
          <a:ext cx="195262" cy="255587"/>
        </p:xfrm>
        <a:graphic>
          <a:graphicData uri="http://schemas.openxmlformats.org/presentationml/2006/ole">
            <p:oleObj spid="_x0000_s2169" name="수식" r:id="rId6" imgW="126780" imgH="164814" progId="Equation.3">
              <p:embed/>
            </p:oleObj>
          </a:graphicData>
        </a:graphic>
      </p:graphicFrame>
      <p:grpSp>
        <p:nvGrpSpPr>
          <p:cNvPr id="4" name="그룹 20"/>
          <p:cNvGrpSpPr/>
          <p:nvPr/>
        </p:nvGrpSpPr>
        <p:grpSpPr>
          <a:xfrm>
            <a:off x="3094933" y="5301208"/>
            <a:ext cx="3361153" cy="962375"/>
            <a:chOff x="3951975" y="2025370"/>
            <a:chExt cx="3361153" cy="962375"/>
          </a:xfrm>
        </p:grpSpPr>
        <p:grpSp>
          <p:nvGrpSpPr>
            <p:cNvPr id="8" name="그룹 19"/>
            <p:cNvGrpSpPr/>
            <p:nvPr/>
          </p:nvGrpSpPr>
          <p:grpSpPr>
            <a:xfrm>
              <a:off x="3951975" y="2025371"/>
              <a:ext cx="1956179" cy="962374"/>
              <a:chOff x="4878186" y="1953363"/>
              <a:chExt cx="1956179" cy="962374"/>
            </a:xfrm>
          </p:grpSpPr>
          <p:sp>
            <p:nvSpPr>
              <p:cNvPr id="27" name="Rectangle 109"/>
              <p:cNvSpPr>
                <a:spLocks noChangeArrowheads="1"/>
              </p:cNvSpPr>
              <p:nvPr/>
            </p:nvSpPr>
            <p:spPr bwMode="auto">
              <a:xfrm>
                <a:off x="4878186" y="1953363"/>
                <a:ext cx="1380116" cy="962374"/>
              </a:xfrm>
              <a:prstGeom prst="rect">
                <a:avLst/>
              </a:prstGeom>
              <a:noFill/>
              <a:ln w="9525" algn="ctr">
                <a:solidFill>
                  <a:srgbClr val="8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altLang="ko-KR" sz="1600" b="1" dirty="0" smtClean="0"/>
                  <a:t>Regression</a:t>
                </a:r>
              </a:p>
              <a:p>
                <a:pPr algn="ctr"/>
                <a:r>
                  <a:rPr lang="en-US" altLang="ko-KR" sz="1600" b="1" dirty="0"/>
                  <a:t>p</a:t>
                </a:r>
                <a:r>
                  <a:rPr lang="en-US" altLang="ko-KR" sz="1600" b="1" dirty="0" smtClean="0"/>
                  <a:t>rocess</a:t>
                </a:r>
                <a:endParaRPr lang="ko-KR" altLang="en-US" sz="1600" b="1" dirty="0"/>
              </a:p>
            </p:txBody>
          </p:sp>
          <p:cxnSp>
            <p:nvCxnSpPr>
              <p:cNvPr id="29" name="AutoShape 136"/>
              <p:cNvCxnSpPr>
                <a:cxnSpLocks noChangeShapeType="1"/>
                <a:stCxn id="27" idx="3"/>
                <a:endCxn id="25" idx="1"/>
              </p:cNvCxnSpPr>
              <p:nvPr/>
            </p:nvCxnSpPr>
            <p:spPr bwMode="auto">
              <a:xfrm flipV="1">
                <a:off x="6258302" y="2429957"/>
                <a:ext cx="576063" cy="4593"/>
              </a:xfrm>
              <a:prstGeom prst="straightConnector1">
                <a:avLst/>
              </a:prstGeom>
              <a:noFill/>
              <a:ln w="9525">
                <a:solidFill>
                  <a:srgbClr val="800080"/>
                </a:solidFill>
                <a:round/>
                <a:headEnd/>
                <a:tailEnd type="triangle" w="med" len="med"/>
              </a:ln>
              <a:effectLst/>
            </p:spPr>
          </p:cxnSp>
        </p:grpSp>
        <p:sp>
          <p:nvSpPr>
            <p:cNvPr id="25" name="Rectangle 109"/>
            <p:cNvSpPr>
              <a:spLocks noChangeArrowheads="1"/>
            </p:cNvSpPr>
            <p:nvPr/>
          </p:nvSpPr>
          <p:spPr bwMode="auto">
            <a:xfrm>
              <a:off x="5908154" y="2025370"/>
              <a:ext cx="1404974" cy="953190"/>
            </a:xfrm>
            <a:prstGeom prst="rect">
              <a:avLst/>
            </a:prstGeom>
            <a:noFill/>
            <a:ln w="9525" algn="ctr">
              <a:solidFill>
                <a:srgbClr val="8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ko-KR" sz="1600" b="1" dirty="0" smtClean="0"/>
                <a:t>Predictor</a:t>
              </a:r>
              <a:endParaRPr lang="en-US" altLang="ko-KR" b="1" dirty="0"/>
            </a:p>
          </p:txBody>
        </p:sp>
      </p:grpSp>
      <p:cxnSp>
        <p:nvCxnSpPr>
          <p:cNvPr id="43" name="AutoShape 136"/>
          <p:cNvCxnSpPr>
            <a:cxnSpLocks noChangeShapeType="1"/>
            <a:stCxn id="25" idx="3"/>
          </p:cNvCxnSpPr>
          <p:nvPr/>
        </p:nvCxnSpPr>
        <p:spPr bwMode="auto">
          <a:xfrm flipV="1">
            <a:off x="6456086" y="5773546"/>
            <a:ext cx="734726" cy="4257"/>
          </a:xfrm>
          <a:prstGeom prst="straightConnector1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136"/>
          <p:cNvCxnSpPr>
            <a:cxnSpLocks noChangeShapeType="1"/>
            <a:stCxn id="52" idx="2"/>
            <a:endCxn id="25" idx="0"/>
          </p:cNvCxnSpPr>
          <p:nvPr/>
        </p:nvCxnSpPr>
        <p:spPr bwMode="auto">
          <a:xfrm flipH="1">
            <a:off x="5753599" y="4797152"/>
            <a:ext cx="1475" cy="504056"/>
          </a:xfrm>
          <a:prstGeom prst="straightConnector1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4503773" y="4427820"/>
            <a:ext cx="2502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New input data, x</a:t>
            </a:r>
            <a:endParaRPr lang="ko-KR" altLang="en-US" dirty="0"/>
          </a:p>
        </p:txBody>
      </p:sp>
      <p:cxnSp>
        <p:nvCxnSpPr>
          <p:cNvPr id="53" name="AutoShape 136"/>
          <p:cNvCxnSpPr>
            <a:cxnSpLocks noChangeShapeType="1"/>
            <a:stCxn id="54" idx="3"/>
            <a:endCxn id="27" idx="1"/>
          </p:cNvCxnSpPr>
          <p:nvPr/>
        </p:nvCxnSpPr>
        <p:spPr bwMode="auto">
          <a:xfrm>
            <a:off x="2057053" y="5774755"/>
            <a:ext cx="1037880" cy="7641"/>
          </a:xfrm>
          <a:prstGeom prst="straightConnector1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  <a:effectLst/>
        </p:spPr>
      </p:cxnSp>
      <p:sp>
        <p:nvSpPr>
          <p:cNvPr id="54" name="Rectangle 109"/>
          <p:cNvSpPr>
            <a:spLocks noChangeArrowheads="1"/>
          </p:cNvSpPr>
          <p:nvPr/>
        </p:nvSpPr>
        <p:spPr bwMode="auto">
          <a:xfrm>
            <a:off x="688901" y="5312197"/>
            <a:ext cx="1368152" cy="925116"/>
          </a:xfrm>
          <a:prstGeom prst="rect">
            <a:avLst/>
          </a:prstGeom>
          <a:noFill/>
          <a:ln w="9525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b="1" dirty="0" smtClean="0"/>
              <a:t>Motion</a:t>
            </a:r>
            <a:endParaRPr lang="en-US" altLang="ko-KR" b="1" dirty="0"/>
          </a:p>
          <a:p>
            <a:pPr algn="ctr"/>
            <a:r>
              <a:rPr lang="en-US" altLang="ko-KR" sz="1600" b="1" dirty="0"/>
              <a:t>d</a:t>
            </a:r>
            <a:r>
              <a:rPr lang="en-US" altLang="ko-KR" sz="1600" b="1" dirty="0" smtClean="0"/>
              <a:t>atabase</a:t>
            </a:r>
            <a:endParaRPr lang="en-US" altLang="ko-KR" sz="1600" b="1" dirty="0"/>
          </a:p>
        </p:txBody>
      </p:sp>
      <p:sp>
        <p:nvSpPr>
          <p:cNvPr id="20" name="Rectangle 109"/>
          <p:cNvSpPr>
            <a:spLocks noChangeArrowheads="1"/>
          </p:cNvSpPr>
          <p:nvPr/>
        </p:nvSpPr>
        <p:spPr bwMode="auto">
          <a:xfrm>
            <a:off x="7191023" y="5239894"/>
            <a:ext cx="1404974" cy="953190"/>
          </a:xfrm>
          <a:prstGeom prst="rect">
            <a:avLst/>
          </a:prstGeom>
          <a:noFill/>
          <a:ln w="9525" algn="ctr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ko-KR" sz="1600" b="1" dirty="0" smtClean="0"/>
              <a:t>Output</a:t>
            </a:r>
          </a:p>
          <a:p>
            <a:pPr algn="ctr"/>
            <a:r>
              <a:rPr lang="en-US" altLang="ko-KR" sz="1600" b="1" dirty="0" smtClean="0"/>
              <a:t>pose</a:t>
            </a:r>
            <a:endParaRPr lang="en-US" altLang="ko-KR" b="1" dirty="0"/>
          </a:p>
        </p:txBody>
      </p:sp>
    </p:spTree>
    <p:extLst>
      <p:ext uri="{BB962C8B-B14F-4D97-AF65-F5344CB8AC3E}">
        <p14:creationId xmlns="" xmlns:p14="http://schemas.microsoft.com/office/powerpoint/2010/main" val="28501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L1 regularization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/>
              <a:t>Regularization based on the L1 drives </a:t>
            </a:r>
          </a:p>
          <a:p>
            <a:pPr>
              <a:buNone/>
            </a:pPr>
            <a:r>
              <a:rPr lang="en-US" altLang="ko-KR" sz="2800" dirty="0" smtClean="0"/>
              <a:t>   maximizes sparseness.  </a:t>
            </a:r>
          </a:p>
          <a:p>
            <a:endParaRPr lang="en-US" altLang="ko-KR" sz="2800" dirty="0" smtClean="0"/>
          </a:p>
          <a:p>
            <a:endParaRPr lang="en-US" altLang="ko-KR" sz="2800" dirty="0" smtClean="0"/>
          </a:p>
          <a:p>
            <a:r>
              <a:rPr lang="en-US" altLang="ko-KR" sz="2800" dirty="0" smtClean="0"/>
              <a:t>A new predicting post-operative gait can be estimated as matrix-vector multiplication.</a:t>
            </a: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sz="2400" dirty="0" smtClean="0"/>
              <a:t>	 - e.g.</a:t>
            </a:r>
          </a:p>
          <a:p>
            <a:pPr>
              <a:buNone/>
            </a:pPr>
            <a:r>
              <a:rPr lang="en-US" altLang="ko-KR" sz="2400" dirty="0" smtClean="0"/>
              <a:t>  </a:t>
            </a:r>
          </a:p>
        </p:txBody>
      </p:sp>
      <p:grpSp>
        <p:nvGrpSpPr>
          <p:cNvPr id="9" name="그룹 8"/>
          <p:cNvGrpSpPr/>
          <p:nvPr/>
        </p:nvGrpSpPr>
        <p:grpSpPr>
          <a:xfrm>
            <a:off x="2221384" y="4869160"/>
            <a:ext cx="4261618" cy="1354584"/>
            <a:chOff x="1953419" y="3921224"/>
            <a:chExt cx="4634805" cy="1524000"/>
          </a:xfrm>
        </p:grpSpPr>
        <p:pic>
          <p:nvPicPr>
            <p:cNvPr id="5" name="Picture 2" descr="C:\Users\user\Desktop\imag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17527" y="3921224"/>
              <a:ext cx="3000375" cy="1524000"/>
            </a:xfrm>
            <a:prstGeom prst="rect">
              <a:avLst/>
            </a:prstGeom>
            <a:noFill/>
          </p:spPr>
        </p:pic>
        <p:pic>
          <p:nvPicPr>
            <p:cNvPr id="2355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73899" y="4353272"/>
              <a:ext cx="314325" cy="504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5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53419" y="4209256"/>
              <a:ext cx="695325" cy="971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56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673499" y="4569296"/>
              <a:ext cx="161925" cy="142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525905"/>
            <a:ext cx="3244006" cy="883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그룹 10"/>
          <p:cNvGrpSpPr/>
          <p:nvPr/>
        </p:nvGrpSpPr>
        <p:grpSpPr>
          <a:xfrm>
            <a:off x="5280113" y="2717879"/>
            <a:ext cx="2240023" cy="776780"/>
            <a:chOff x="5307832" y="4998880"/>
            <a:chExt cx="3456763" cy="1276336"/>
          </a:xfrm>
        </p:grpSpPr>
        <p:sp>
          <p:nvSpPr>
            <p:cNvPr id="12" name="직사각형 11"/>
            <p:cNvSpPr/>
            <p:nvPr/>
          </p:nvSpPr>
          <p:spPr>
            <a:xfrm>
              <a:off x="5472932" y="4998880"/>
              <a:ext cx="1074013" cy="80269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07832" y="5718934"/>
              <a:ext cx="3456763" cy="556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/>
                <a:t>L1 </a:t>
              </a:r>
              <a:r>
                <a:rPr lang="en-US" altLang="ko-KR" sz="1600" dirty="0" err="1" smtClean="0"/>
                <a:t>sparsity</a:t>
              </a:r>
              <a:r>
                <a:rPr lang="en-US" altLang="ko-KR" sz="1600" dirty="0" smtClean="0"/>
                <a:t> term</a:t>
              </a:r>
              <a:endParaRPr lang="ko-KR" altLang="en-US" sz="16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45804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problems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800" dirty="0" smtClean="0"/>
              <a:t>Correspondence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sz="2800" dirty="0" smtClean="0"/>
              <a:t>Can not explain the nonlinear relationship between training input and output.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271" y="2348880"/>
            <a:ext cx="519516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직선 연결선 4"/>
          <p:cNvCxnSpPr/>
          <p:nvPr/>
        </p:nvCxnSpPr>
        <p:spPr>
          <a:xfrm flipV="1">
            <a:off x="6661029" y="2861136"/>
            <a:ext cx="792088" cy="4320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1560" y="2537970"/>
            <a:ext cx="1870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Pre-operative </a:t>
            </a:r>
          </a:p>
          <a:p>
            <a:r>
              <a:rPr lang="en-US" altLang="ko-KR" dirty="0"/>
              <a:t>p</a:t>
            </a:r>
            <a:r>
              <a:rPr lang="en-US" altLang="ko-KR" dirty="0" smtClean="0"/>
              <a:t>atient’s motion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26992" y="3318991"/>
            <a:ext cx="2001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Post-operative </a:t>
            </a:r>
          </a:p>
          <a:p>
            <a:r>
              <a:rPr lang="en-US" altLang="ko-KR" dirty="0"/>
              <a:t>patient’s </a:t>
            </a:r>
            <a:r>
              <a:rPr lang="en-US" altLang="ko-KR" dirty="0" smtClean="0"/>
              <a:t>motion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139471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Mapping model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Motion to motion</a:t>
            </a:r>
          </a:p>
          <a:p>
            <a:pPr marL="0" indent="0">
              <a:buNone/>
            </a:pPr>
            <a:r>
              <a:rPr lang="en-US" altLang="ko-KR" sz="2400" dirty="0" smtClean="0"/>
              <a:t>   - handling correspondence between remote poses </a:t>
            </a:r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  in temporal space</a:t>
            </a:r>
            <a:endParaRPr lang="en-US" altLang="ko-KR" sz="2400" dirty="0"/>
          </a:p>
          <a:p>
            <a:pPr marL="0" indent="0">
              <a:buNone/>
            </a:pPr>
            <a:endParaRPr lang="en-US" altLang="ko-KR" sz="2800" dirty="0"/>
          </a:p>
          <a:p>
            <a:r>
              <a:rPr lang="en-US" altLang="ko-KR" sz="2800" dirty="0" smtClean="0"/>
              <a:t>Find </a:t>
            </a:r>
            <a:r>
              <a:rPr lang="en-US" altLang="ko-KR" sz="2800" dirty="0" smtClean="0"/>
              <a:t>the method that fully explains the nonlinear relationship between training input and output. </a:t>
            </a:r>
            <a:endParaRPr lang="en-US" altLang="ko-KR" sz="2800" dirty="0"/>
          </a:p>
          <a:p>
            <a:pPr marL="0" indent="0">
              <a:buNone/>
            </a:pPr>
            <a:r>
              <a:rPr lang="en-US" altLang="ko-KR" sz="2800" dirty="0"/>
              <a:t>   </a:t>
            </a:r>
            <a:r>
              <a:rPr lang="en-US" altLang="ko-KR" sz="2400" dirty="0"/>
              <a:t>- </a:t>
            </a:r>
            <a:r>
              <a:rPr lang="en-US" altLang="ko-KR" sz="2400" dirty="0" smtClean="0"/>
              <a:t>Nonlinear statistical regression methods</a:t>
            </a:r>
            <a:endParaRPr lang="en-US" altLang="ko-KR" sz="2400" dirty="0"/>
          </a:p>
          <a:p>
            <a:pPr marL="0" indent="0">
              <a:buNone/>
            </a:pP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Related work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en-US" altLang="ko-KR" sz="3000" dirty="0" smtClean="0"/>
              <a:t>Predicting outcomes of rectus </a:t>
            </a:r>
            <a:r>
              <a:rPr lang="en-US" altLang="ko-KR" sz="3000" dirty="0" err="1" smtClean="0"/>
              <a:t>femoris</a:t>
            </a:r>
            <a:r>
              <a:rPr lang="en-US" altLang="ko-KR" sz="3000" dirty="0" smtClean="0"/>
              <a:t> transfer surgery [</a:t>
            </a:r>
            <a:r>
              <a:rPr lang="en-US" altLang="ko-KR" sz="3000" dirty="0" err="1" smtClean="0"/>
              <a:t>Reinbolt</a:t>
            </a:r>
            <a:r>
              <a:rPr lang="en-US" altLang="ko-KR" sz="3000" dirty="0" smtClean="0"/>
              <a:t> et al. 2009]</a:t>
            </a:r>
          </a:p>
          <a:p>
            <a:endParaRPr lang="en-US" altLang="ko-KR" sz="3000" dirty="0" smtClean="0"/>
          </a:p>
          <a:p>
            <a:endParaRPr lang="en-US" altLang="ko-KR" sz="3000" dirty="0" smtClean="0"/>
          </a:p>
          <a:p>
            <a:r>
              <a:rPr lang="en-US" altLang="ko-KR" sz="3000" dirty="0" smtClean="0"/>
              <a:t>Long term outcome of single event multilevel surgery in spastic </a:t>
            </a:r>
            <a:r>
              <a:rPr lang="en-US" altLang="ko-KR" sz="3000" dirty="0" err="1" smtClean="0"/>
              <a:t>diplegia</a:t>
            </a:r>
            <a:r>
              <a:rPr lang="en-US" altLang="ko-KR" sz="3000" dirty="0" smtClean="0"/>
              <a:t> with flexed knee gait [Sung et al. 2012]</a:t>
            </a:r>
          </a:p>
          <a:p>
            <a:pPr marL="0" indent="0" algn="just">
              <a:buNone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  </a:t>
            </a:r>
            <a:r>
              <a:rPr lang="en-US" altLang="ko-KR" sz="2600" dirty="0" smtClean="0"/>
              <a:t> </a:t>
            </a:r>
            <a:endParaRPr lang="en-US" altLang="ko-KR" sz="2800" dirty="0"/>
          </a:p>
        </p:txBody>
      </p:sp>
    </p:spTree>
    <p:extLst>
      <p:ext uri="{BB962C8B-B14F-4D97-AF65-F5344CB8AC3E}">
        <p14:creationId xmlns="" xmlns:p14="http://schemas.microsoft.com/office/powerpoint/2010/main" val="24105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Design features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sz="4000" dirty="0" smtClean="0"/>
              <a:t>Kinematic features [Sung et al. 2012]</a:t>
            </a:r>
          </a:p>
          <a:p>
            <a:pPr marL="0" indent="0">
              <a:buNone/>
            </a:pPr>
            <a:r>
              <a:rPr lang="en-US" altLang="ko-KR" sz="2800" dirty="0" smtClean="0"/>
              <a:t>     </a:t>
            </a:r>
            <a:r>
              <a:rPr lang="en-US" altLang="ko-KR" sz="3400" dirty="0" smtClean="0"/>
              <a:t>- mean pelvic tilt </a:t>
            </a:r>
            <a:endParaRPr lang="en-US" altLang="ko-KR" sz="3400" dirty="0"/>
          </a:p>
          <a:p>
            <a:pPr marL="0" indent="0">
              <a:buNone/>
            </a:pPr>
            <a:r>
              <a:rPr lang="en-US" altLang="ko-KR" sz="3400" dirty="0"/>
              <a:t>   </a:t>
            </a:r>
            <a:r>
              <a:rPr lang="en-US" altLang="ko-KR" sz="3400" dirty="0" smtClean="0"/>
              <a:t> - minimum hip flexion </a:t>
            </a:r>
            <a:endParaRPr lang="en-US" altLang="ko-KR" sz="3400" dirty="0"/>
          </a:p>
          <a:p>
            <a:pPr marL="0" indent="0">
              <a:buNone/>
            </a:pPr>
            <a:r>
              <a:rPr lang="en-US" altLang="ko-KR" sz="3400"/>
              <a:t>  </a:t>
            </a:r>
            <a:r>
              <a:rPr lang="en-US" altLang="ko-KR" sz="3400" smtClean="0"/>
              <a:t>  - …</a:t>
            </a:r>
            <a:endParaRPr lang="en-US" altLang="ko-KR" sz="3400" dirty="0"/>
          </a:p>
          <a:p>
            <a:pPr marL="0" indent="0">
              <a:buNone/>
            </a:pPr>
            <a:endParaRPr lang="en-US" altLang="ko-KR" sz="2800" dirty="0" smtClean="0"/>
          </a:p>
          <a:p>
            <a:pPr marL="0" indent="0">
              <a:buNone/>
            </a:pPr>
            <a:endParaRPr lang="en-US" altLang="ko-KR" sz="2800" dirty="0"/>
          </a:p>
          <a:p>
            <a:pPr marL="0" indent="0">
              <a:buNone/>
            </a:pPr>
            <a:endParaRPr lang="en-US" altLang="ko-KR" sz="2800" dirty="0" smtClean="0"/>
          </a:p>
          <a:p>
            <a:r>
              <a:rPr lang="en-US" altLang="ko-KR" sz="4000" dirty="0" smtClean="0"/>
              <a:t>Middle swing left</a:t>
            </a:r>
          </a:p>
          <a:p>
            <a:pPr marL="0" indent="0">
              <a:buNone/>
            </a:pPr>
            <a:r>
              <a:rPr lang="en-US" altLang="ko-KR" sz="3400" dirty="0" smtClean="0"/>
              <a:t>   - </a:t>
            </a:r>
            <a:r>
              <a:rPr lang="en-US" altLang="ko-KR" sz="3400" dirty="0"/>
              <a:t>knee flexion </a:t>
            </a:r>
          </a:p>
          <a:p>
            <a:pPr marL="0" indent="0">
              <a:buNone/>
            </a:pPr>
            <a:r>
              <a:rPr lang="en-US" altLang="ko-KR" sz="3400" dirty="0" smtClean="0"/>
              <a:t>   - left hip flexion</a:t>
            </a:r>
            <a:endParaRPr lang="en-US" altLang="ko-KR" sz="3400" dirty="0"/>
          </a:p>
          <a:p>
            <a:pPr marL="0" indent="0">
              <a:buNone/>
            </a:pPr>
            <a:r>
              <a:rPr lang="en-US" altLang="ko-KR" sz="3400" dirty="0"/>
              <a:t>  </a:t>
            </a:r>
            <a:r>
              <a:rPr lang="en-US" altLang="ko-KR" sz="3400" dirty="0" smtClean="0"/>
              <a:t> - ankle </a:t>
            </a:r>
            <a:r>
              <a:rPr lang="en-US" altLang="ko-KR" sz="3400" dirty="0" err="1" smtClean="0"/>
              <a:t>plantarflexion</a:t>
            </a:r>
            <a:r>
              <a:rPr lang="en-US" altLang="ko-KR" sz="3400" dirty="0" smtClean="0"/>
              <a:t> </a:t>
            </a:r>
            <a:endParaRPr lang="en-US" altLang="ko-KR" sz="3400" dirty="0"/>
          </a:p>
          <a:p>
            <a:pPr marL="0" indent="0">
              <a:buNone/>
            </a:pPr>
            <a:r>
              <a:rPr lang="en-US" altLang="ko-KR" sz="3400" dirty="0" smtClean="0"/>
              <a:t>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635" y="3441576"/>
            <a:ext cx="1171579" cy="2296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직선 화살표 연결선 4"/>
          <p:cNvCxnSpPr/>
          <p:nvPr/>
        </p:nvCxnSpPr>
        <p:spPr>
          <a:xfrm flipH="1">
            <a:off x="6948264" y="4693322"/>
            <a:ext cx="648072" cy="114514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559384" y="4452089"/>
            <a:ext cx="1005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left leg </a:t>
            </a:r>
            <a:endParaRPr lang="ko-KR" altLang="en-US" dirty="0"/>
          </a:p>
        </p:txBody>
      </p:sp>
      <p:cxnSp>
        <p:nvCxnSpPr>
          <p:cNvPr id="7" name="직선 화살표 연결선 6"/>
          <p:cNvCxnSpPr/>
          <p:nvPr/>
        </p:nvCxnSpPr>
        <p:spPr>
          <a:xfrm>
            <a:off x="5821883" y="4693322"/>
            <a:ext cx="766541" cy="342853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43917" y="4342807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right leg 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4329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Design features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Left toe-off </a:t>
            </a:r>
          </a:p>
          <a:p>
            <a:pPr marL="0" indent="0">
              <a:buNone/>
            </a:pPr>
            <a:r>
              <a:rPr lang="en-US" altLang="ko-KR" sz="2800" dirty="0" smtClean="0"/>
              <a:t>   </a:t>
            </a:r>
            <a:r>
              <a:rPr lang="en-US" altLang="ko-KR" sz="2400" dirty="0" smtClean="0"/>
              <a:t>- knee flexion (velocity) </a:t>
            </a:r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- ankle </a:t>
            </a:r>
            <a:r>
              <a:rPr lang="en-US" altLang="ko-KR" sz="2400" dirty="0" err="1" smtClean="0"/>
              <a:t>plantarflexion</a:t>
            </a:r>
            <a:r>
              <a:rPr lang="en-US" altLang="ko-KR" sz="2400" dirty="0" smtClean="0"/>
              <a:t> (velocity)</a:t>
            </a:r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- right hip flexion </a:t>
            </a:r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- pelvis </a:t>
            </a:r>
            <a:r>
              <a:rPr lang="en-US" altLang="ko-KR" sz="2400" dirty="0" smtClean="0"/>
              <a:t>forward </a:t>
            </a:r>
            <a:r>
              <a:rPr lang="en-US" altLang="ko-KR" sz="2400" dirty="0" smtClean="0"/>
              <a:t>velocity </a:t>
            </a:r>
          </a:p>
          <a:p>
            <a:r>
              <a:rPr lang="en-US" altLang="ko-KR" sz="2800" dirty="0"/>
              <a:t>T</a:t>
            </a:r>
            <a:r>
              <a:rPr lang="en-US" altLang="ko-KR" sz="2800" dirty="0" smtClean="0"/>
              <a:t>erminal swing left </a:t>
            </a:r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</a:t>
            </a:r>
            <a:r>
              <a:rPr lang="en-US" altLang="ko-KR" sz="2400" dirty="0"/>
              <a:t>- knee flexion </a:t>
            </a:r>
          </a:p>
          <a:p>
            <a:pPr marL="0" indent="0">
              <a:buNone/>
            </a:pPr>
            <a:r>
              <a:rPr lang="en-US" altLang="ko-KR" sz="2400" dirty="0"/>
              <a:t>   - ankle </a:t>
            </a:r>
            <a:r>
              <a:rPr lang="en-US" altLang="ko-KR" sz="2400" dirty="0" err="1"/>
              <a:t>plantarflexion</a:t>
            </a:r>
            <a:r>
              <a:rPr lang="en-US" altLang="ko-KR" sz="2400" dirty="0"/>
              <a:t> </a:t>
            </a:r>
          </a:p>
          <a:p>
            <a:pPr marL="0" indent="0">
              <a:buNone/>
            </a:pPr>
            <a:r>
              <a:rPr lang="en-US" altLang="ko-KR" sz="2400" dirty="0"/>
              <a:t>   - </a:t>
            </a:r>
            <a:r>
              <a:rPr lang="en-US" altLang="ko-KR" sz="2400" dirty="0" smtClean="0"/>
              <a:t>left hip internal rotation  </a:t>
            </a:r>
            <a:endParaRPr lang="en-US" altLang="ko-KR" sz="2400" dirty="0"/>
          </a:p>
          <a:p>
            <a:pPr marL="0" indent="0">
              <a:buNone/>
            </a:pPr>
            <a:endParaRPr lang="en-US" altLang="ko-KR" sz="2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556792"/>
            <a:ext cx="1498484" cy="2018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490" y="3861048"/>
            <a:ext cx="1480567" cy="2089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직선 화살표 연결선 4"/>
          <p:cNvCxnSpPr/>
          <p:nvPr/>
        </p:nvCxnSpPr>
        <p:spPr>
          <a:xfrm>
            <a:off x="5887194" y="2252489"/>
            <a:ext cx="720080" cy="648072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84279" y="1945407"/>
            <a:ext cx="1005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left leg 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>
          <a:xfrm flipH="1">
            <a:off x="7372884" y="2300114"/>
            <a:ext cx="526342" cy="600447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321260" y="1949599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right leg </a:t>
            </a:r>
            <a:endParaRPr lang="ko-KR" altLang="en-US" dirty="0"/>
          </a:p>
        </p:txBody>
      </p:sp>
      <p:cxnSp>
        <p:nvCxnSpPr>
          <p:cNvPr id="17" name="직선 화살표 연결선 16"/>
          <p:cNvCxnSpPr/>
          <p:nvPr/>
        </p:nvCxnSpPr>
        <p:spPr>
          <a:xfrm flipH="1">
            <a:off x="7164288" y="4693322"/>
            <a:ext cx="432048" cy="342853"/>
          </a:xfrm>
          <a:prstGeom prst="straightConnector1">
            <a:avLst/>
          </a:prstGeom>
          <a:ln w="158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559384" y="4452089"/>
            <a:ext cx="1005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left leg </a:t>
            </a:r>
            <a:endParaRPr lang="ko-KR" altLang="en-US" dirty="0"/>
          </a:p>
        </p:txBody>
      </p:sp>
      <p:cxnSp>
        <p:nvCxnSpPr>
          <p:cNvPr id="19" name="직선 화살표 연결선 18"/>
          <p:cNvCxnSpPr/>
          <p:nvPr/>
        </p:nvCxnSpPr>
        <p:spPr>
          <a:xfrm>
            <a:off x="5821883" y="4693322"/>
            <a:ext cx="766541" cy="342853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43917" y="4342807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right leg </a:t>
            </a:r>
            <a:endParaRPr lang="ko-KR" altLang="en-US" dirty="0"/>
          </a:p>
        </p:txBody>
      </p:sp>
    </p:spTree>
    <p:extLst>
      <p:ext uri="{BB962C8B-B14F-4D97-AF65-F5344CB8AC3E}">
        <p14:creationId xmlns="" xmlns:p14="http://schemas.microsoft.com/office/powerpoint/2010/main" val="205960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Future work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Design training input &amp; output with respect to the clinical context. (</a:t>
            </a:r>
            <a:r>
              <a:rPr lang="en-US" altLang="ko-KR" sz="2800" dirty="0" smtClean="0">
                <a:solidFill>
                  <a:srgbClr val="FF0000"/>
                </a:solidFill>
              </a:rPr>
              <a:t>very important !</a:t>
            </a:r>
            <a:r>
              <a:rPr lang="en-US" altLang="ko-KR" sz="2800" dirty="0" smtClean="0"/>
              <a:t>)</a:t>
            </a:r>
          </a:p>
          <a:p>
            <a:pPr marL="0" indent="0">
              <a:buNone/>
            </a:pPr>
            <a:r>
              <a:rPr lang="en-US" altLang="ko-KR" sz="2800" dirty="0" smtClean="0"/>
              <a:t>   </a:t>
            </a:r>
            <a:r>
              <a:rPr lang="en-US" altLang="ko-KR" sz="2400" dirty="0" smtClean="0"/>
              <a:t>- GCD data</a:t>
            </a:r>
            <a:endParaRPr lang="en-US" altLang="ko-KR" sz="2400" dirty="0"/>
          </a:p>
          <a:p>
            <a:endParaRPr lang="en-US" altLang="ko-KR" sz="2800" dirty="0"/>
          </a:p>
          <a:p>
            <a:r>
              <a:rPr lang="en-US" altLang="ko-KR" sz="2800" dirty="0" smtClean="0"/>
              <a:t>Motion to motion</a:t>
            </a:r>
          </a:p>
          <a:p>
            <a:pPr marL="0" indent="0">
              <a:buNone/>
            </a:pPr>
            <a:r>
              <a:rPr lang="en-US" altLang="ko-KR" sz="2800" dirty="0" smtClean="0"/>
              <a:t>   </a:t>
            </a:r>
            <a:endParaRPr lang="en-US" altLang="ko-KR" dirty="0"/>
          </a:p>
          <a:p>
            <a:r>
              <a:rPr lang="en-US" altLang="ko-KR" sz="2800" dirty="0" smtClean="0"/>
              <a:t>Nonlinear statistical regression models</a:t>
            </a:r>
          </a:p>
          <a:p>
            <a:pPr marL="0" indent="0">
              <a:buNone/>
            </a:pPr>
            <a:r>
              <a:rPr lang="en-US" altLang="ko-KR" dirty="0" smtClean="0"/>
              <a:t>   </a:t>
            </a:r>
            <a:r>
              <a:rPr lang="en-US" altLang="ko-KR" sz="2400" dirty="0" smtClean="0"/>
              <a:t>- SVR, Gaussian process, …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334</Words>
  <Application>Microsoft Office PowerPoint</Application>
  <PresentationFormat>화면 슬라이드 쇼(4:3)</PresentationFormat>
  <Paragraphs>95</Paragraphs>
  <Slides>9</Slides>
  <Notes>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Office 테마</vt:lpstr>
      <vt:lpstr>수식</vt:lpstr>
      <vt:lpstr>Predicting Post-Operative Patient Gait </vt:lpstr>
      <vt:lpstr>Pose predictor</vt:lpstr>
      <vt:lpstr>L1 regularization </vt:lpstr>
      <vt:lpstr>The problems </vt:lpstr>
      <vt:lpstr>Mapping model</vt:lpstr>
      <vt:lpstr>Related work</vt:lpstr>
      <vt:lpstr>Design features</vt:lpstr>
      <vt:lpstr>Design features</vt:lpstr>
      <vt:lpstr>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88</cp:revision>
  <dcterms:created xsi:type="dcterms:W3CDTF">2013-04-03T03:57:44Z</dcterms:created>
  <dcterms:modified xsi:type="dcterms:W3CDTF">2013-04-05T23:34:42Z</dcterms:modified>
</cp:coreProperties>
</file>