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411" r:id="rId3"/>
    <p:sldId id="412" r:id="rId4"/>
    <p:sldId id="398" r:id="rId5"/>
    <p:sldId id="413" r:id="rId6"/>
    <p:sldId id="415" r:id="rId7"/>
    <p:sldId id="405" r:id="rId8"/>
    <p:sldId id="403" r:id="rId9"/>
    <p:sldId id="407" r:id="rId10"/>
    <p:sldId id="422" r:id="rId11"/>
    <p:sldId id="419" r:id="rId12"/>
    <p:sldId id="42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79923" autoAdjust="0"/>
  </p:normalViewPr>
  <p:slideViewPr>
    <p:cSldViewPr snapToGrid="0">
      <p:cViewPr varScale="1">
        <p:scale>
          <a:sx n="94" d="100"/>
          <a:sy n="94" d="100"/>
        </p:scale>
        <p:origin x="1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6DB0-BBE2-430D-9756-A5B42B9F69F9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B6377-7E26-4764-9CEF-809928B6D3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2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어떤 목적 함수를 사용하는 것이 사람의 걸음걸이 시뮬레이션에 가장 적합한가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라는 문제를 풀어보기 위해서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목적함수를 바꿔보는 실험을 하고 있습니다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A085-4003-447B-BF98-8E327DA8C84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374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지난 번엔 모션이 바뀌지 않았는데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이게 모션 </a:t>
            </a:r>
            <a:r>
              <a:rPr lang="ko-KR" altLang="en-US" dirty="0" err="1" smtClean="0"/>
              <a:t>에디팅</a:t>
            </a:r>
            <a:r>
              <a:rPr lang="ko-KR" altLang="en-US" dirty="0" smtClean="0"/>
              <a:t> 순서가 뒤에 있어서 </a:t>
            </a:r>
            <a:r>
              <a:rPr lang="ko-KR" altLang="en-US" dirty="0" err="1" smtClean="0"/>
              <a:t>그런거였고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locographaoutputlocal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뒤에 있어서</a:t>
            </a:r>
            <a:r>
              <a:rPr lang="en-US" altLang="ko-KR" baseline="0" dirty="0" smtClean="0"/>
              <a:t>.. </a:t>
            </a:r>
            <a:r>
              <a:rPr lang="ko-KR" altLang="en-US" baseline="0" dirty="0" smtClean="0"/>
              <a:t>앞으로 이동시킴</a:t>
            </a:r>
            <a:r>
              <a:rPr lang="en-US" altLang="ko-KR" baseline="0" smtClean="0"/>
              <a:t>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순서 조정하고 하니깐 모션이 바뀌긴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문제는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6377-7E26-4764-9CEF-809928B6D33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372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L </a:t>
            </a:r>
            <a:r>
              <a:rPr lang="ko-KR" altLang="en-US" dirty="0" smtClean="0"/>
              <a:t>에서는 모션의 변화가 생겼다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76 frame </a:t>
            </a:r>
            <a:r>
              <a:rPr lang="ko-KR" altLang="en-US" dirty="0" smtClean="0"/>
              <a:t>동안 한 </a:t>
            </a:r>
            <a:r>
              <a:rPr lang="en-US" altLang="ko-KR" dirty="0" smtClean="0"/>
              <a:t>step </a:t>
            </a:r>
            <a:r>
              <a:rPr lang="ko-KR" altLang="en-US" dirty="0" smtClean="0"/>
              <a:t>걷던 것이 </a:t>
            </a:r>
            <a:r>
              <a:rPr lang="en-US" altLang="ko-KR" dirty="0" smtClean="0"/>
              <a:t>90 frame</a:t>
            </a:r>
            <a:r>
              <a:rPr lang="ko-KR" altLang="en-US" dirty="0" smtClean="0"/>
              <a:t>으로 늘어났다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0.65</a:t>
            </a:r>
            <a:r>
              <a:rPr lang="en-US" altLang="ko-KR" baseline="0" dirty="0" smtClean="0"/>
              <a:t> -&gt; 0.8</a:t>
            </a:r>
            <a:r>
              <a:rPr lang="ko-KR" altLang="en-US" baseline="0" dirty="0" smtClean="0"/>
              <a:t>로 </a:t>
            </a:r>
            <a:r>
              <a:rPr lang="en-US" altLang="ko-KR" baseline="0" dirty="0" smtClean="0"/>
              <a:t>step length </a:t>
            </a:r>
            <a:r>
              <a:rPr lang="ko-KR" altLang="en-US" baseline="0" dirty="0" smtClean="0"/>
              <a:t>늘어남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R1</a:t>
            </a:r>
            <a:r>
              <a:rPr lang="ko-KR" altLang="en-US" dirty="0" smtClean="0"/>
              <a:t>은 제대로 안 되고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Motion range </a:t>
            </a:r>
            <a:r>
              <a:rPr lang="ko-KR" altLang="en-US" dirty="0" smtClean="0"/>
              <a:t>문제</a:t>
            </a:r>
            <a:r>
              <a:rPr lang="en-US" altLang="ko-KR" dirty="0" smtClean="0"/>
              <a:t>..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6377-7E26-4764-9CEF-809928B6D33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73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저희는 어떤 기준으로 </a:t>
            </a:r>
            <a:r>
              <a:rPr lang="ko-KR" altLang="en-US" dirty="0" err="1" smtClean="0"/>
              <a:t>머슬</a:t>
            </a:r>
            <a:r>
              <a:rPr lang="ko-KR" altLang="en-US" dirty="0" smtClean="0"/>
              <a:t> 조합을 선택하도록 해야 가장 사람과 비슷한</a:t>
            </a:r>
            <a:r>
              <a:rPr lang="ko-KR" altLang="en-US" baseline="0" dirty="0" smtClean="0"/>
              <a:t> 결과가 나올 수 있을지 실험해보기로 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Muscle activation </a:t>
            </a:r>
            <a:r>
              <a:rPr lang="ko-KR" altLang="en-US" baseline="0" dirty="0" smtClean="0"/>
              <a:t>외에 </a:t>
            </a:r>
            <a:r>
              <a:rPr lang="en-US" altLang="ko-KR" baseline="0" dirty="0" smtClean="0"/>
              <a:t>joint torque, metabolic energy consumption</a:t>
            </a:r>
            <a:r>
              <a:rPr lang="ko-KR" altLang="en-US" baseline="0" dirty="0" smtClean="0"/>
              <a:t>을 기준으로 하여 시뮬레이션을 해보고 그 결과를 분석해 보았습니다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결과 분석을 </a:t>
            </a:r>
            <a:r>
              <a:rPr lang="en-US" altLang="ko-KR" baseline="0" dirty="0" smtClean="0"/>
              <a:t>kinematics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energy </a:t>
            </a:r>
            <a:r>
              <a:rPr lang="en-US" altLang="ko-KR" baseline="0" dirty="0" err="1" smtClean="0"/>
              <a:t>consumptio</a:t>
            </a:r>
            <a:r>
              <a:rPr lang="ko-KR" altLang="en-US" baseline="0" dirty="0" smtClean="0"/>
              <a:t>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측면에서 하였습니다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120BA-683D-4D30-A4B4-A4C3B5DC2EE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92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Kinematic</a:t>
            </a:r>
            <a:r>
              <a:rPr lang="en-US" altLang="ko-KR" baseline="0" dirty="0" smtClean="0"/>
              <a:t> data</a:t>
            </a:r>
            <a:r>
              <a:rPr lang="ko-KR" altLang="en-US" baseline="0" dirty="0" smtClean="0"/>
              <a:t>에서 큰 차이를 보이지 않는 원인이 뭘까 하고 생각을 해보았는데요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트라젝토리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옵티미제이션이라고</a:t>
            </a:r>
            <a:r>
              <a:rPr lang="ko-KR" altLang="en-US" baseline="0" dirty="0" smtClean="0"/>
              <a:t> 시뮬레이션 과정에서 </a:t>
            </a:r>
            <a:r>
              <a:rPr lang="ko-KR" altLang="en-US" baseline="0" dirty="0" err="1" smtClean="0"/>
              <a:t>트래킹할</a:t>
            </a:r>
            <a:r>
              <a:rPr lang="ko-KR" altLang="en-US" baseline="0" dirty="0" smtClean="0"/>
              <a:t> 모션을 처리하는 과정 중에서 모션을 너무 제한하고 있다는 결론에 도달했습니다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그렇다면 해결방안은 모션 수정을 좀더 자유롭게 할 수 있게 하자는 것입니다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레퍼런스</a:t>
            </a:r>
            <a:r>
              <a:rPr lang="ko-KR" altLang="en-US" dirty="0" smtClean="0"/>
              <a:t> 모션을 </a:t>
            </a:r>
            <a:r>
              <a:rPr lang="ko-KR" altLang="en-US" dirty="0" err="1" smtClean="0"/>
              <a:t>트레킹하는데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현재</a:t>
            </a:r>
            <a:r>
              <a:rPr lang="en-US" altLang="ko-KR" dirty="0" smtClean="0"/>
              <a:t>, reference motion</a:t>
            </a:r>
            <a:r>
              <a:rPr lang="ko-KR" altLang="en-US" dirty="0" smtClean="0"/>
              <a:t>의 발 위치만 수정하여 </a:t>
            </a:r>
            <a:r>
              <a:rPr lang="ko-KR" altLang="en-US" dirty="0" err="1" smtClean="0"/>
              <a:t>트래킹하고</a:t>
            </a:r>
            <a:r>
              <a:rPr lang="ko-KR" altLang="en-US" dirty="0" smtClean="0"/>
              <a:t> 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트라젝토리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옵티미제이션에서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풋</a:t>
            </a:r>
            <a:r>
              <a:rPr lang="ko-KR" altLang="en-US" dirty="0" smtClean="0"/>
              <a:t> 위치만 바꿀 수 있던 것을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모션 전체를 바꿀 수 있도록 수정하기로 했습니다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Hence, we make CMA have the authority to modulate motion according to the criterion.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endParaRPr lang="en-US" altLang="ko-KR" dirty="0" smtClean="0"/>
          </a:p>
          <a:p>
            <a:pPr marL="514350" indent="-514350">
              <a:buAutoNum type="arabicPeriod"/>
            </a:pPr>
            <a:r>
              <a:rPr lang="en-US" altLang="ko-KR" b="1" dirty="0" smtClean="0">
                <a:latin typeface="+mj-ea"/>
              </a:rPr>
              <a:t>Finding Optimization Criteria </a:t>
            </a:r>
            <a:br>
              <a:rPr lang="en-US" altLang="ko-KR" b="1" dirty="0" smtClean="0">
                <a:latin typeface="+mj-ea"/>
              </a:rPr>
            </a:br>
            <a:r>
              <a:rPr lang="en-US" altLang="ko-KR" b="1" dirty="0" smtClean="0">
                <a:latin typeface="+mj-ea"/>
              </a:rPr>
              <a:t>for Human Locomotion Simulation</a:t>
            </a:r>
          </a:p>
          <a:p>
            <a:pPr marL="0" indent="0">
              <a:buNone/>
            </a:pPr>
            <a:r>
              <a:rPr lang="ko-KR" altLang="en-US" b="1" dirty="0" smtClean="0">
                <a:latin typeface="+mj-ea"/>
              </a:rPr>
              <a:t>실험 같은 경우</a:t>
            </a:r>
            <a:r>
              <a:rPr lang="en-US" altLang="ko-KR" b="1" dirty="0" smtClean="0">
                <a:latin typeface="+mj-ea"/>
              </a:rPr>
              <a:t>, </a:t>
            </a:r>
            <a:r>
              <a:rPr lang="ko-KR" altLang="en-US" b="1" dirty="0" smtClean="0">
                <a:latin typeface="+mj-ea"/>
              </a:rPr>
              <a:t>모션의 변화가 없기 때문에</a:t>
            </a:r>
            <a:r>
              <a:rPr lang="en-US" altLang="ko-KR" b="1" dirty="0" smtClean="0">
                <a:latin typeface="+mj-ea"/>
              </a:rPr>
              <a:t>, </a:t>
            </a:r>
            <a:r>
              <a:rPr lang="ko-KR" altLang="en-US" b="1" dirty="0" smtClean="0">
                <a:latin typeface="+mj-ea"/>
              </a:rPr>
              <a:t>실험결과에서 큰 차이를 얻을 수 없었다</a:t>
            </a:r>
            <a:r>
              <a:rPr lang="en-US" altLang="ko-KR" b="1" dirty="0" smtClean="0">
                <a:latin typeface="+mj-ea"/>
              </a:rPr>
              <a:t>.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120BA-683D-4D30-A4B4-A4C3B5DC2EE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38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저는 현재 모션을 좀 더 바꿔보려는 노력을 하고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지금 </a:t>
            </a:r>
            <a:r>
              <a:rPr lang="en-US" altLang="ko-KR" dirty="0" smtClean="0"/>
              <a:t>trajectory optimization </a:t>
            </a:r>
            <a:r>
              <a:rPr lang="ko-KR" altLang="en-US" dirty="0" smtClean="0"/>
              <a:t>과정에서는 단지 발의 위치만을 조절하는 정도로 </a:t>
            </a:r>
            <a:r>
              <a:rPr lang="en-US" altLang="ko-KR" dirty="0" smtClean="0"/>
              <a:t>original motion</a:t>
            </a:r>
            <a:r>
              <a:rPr lang="ko-KR" altLang="en-US" dirty="0" smtClean="0"/>
              <a:t>을 수정하고 있는데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모션을 좀 더 큰 스케일로 바꿔보면 다양한 실험을 할 수 있을 것 같아서 </a:t>
            </a:r>
            <a:r>
              <a:rPr lang="en-US" altLang="ko-KR" dirty="0" smtClean="0"/>
              <a:t>trajectory</a:t>
            </a:r>
            <a:r>
              <a:rPr lang="en-US" altLang="ko-KR" baseline="0" dirty="0" smtClean="0"/>
              <a:t> optimization </a:t>
            </a:r>
            <a:r>
              <a:rPr lang="ko-KR" altLang="en-US" baseline="0" dirty="0" smtClean="0"/>
              <a:t>부분을 보고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그럼 모션을 구체적으로 어떻게 수정할 것인가 하면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보폭을 바꿔보거나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걷는 속도</a:t>
            </a:r>
            <a:r>
              <a:rPr lang="en-US" altLang="ko-KR" baseline="0" dirty="0" smtClean="0"/>
              <a:t>, frequency </a:t>
            </a:r>
            <a:r>
              <a:rPr lang="ko-KR" altLang="en-US" baseline="0" dirty="0" smtClean="0"/>
              <a:t>등을 바꿔보는 것을 목표로 하고 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6377-7E26-4764-9CEF-809928B6D33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79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모션을 전체적으로 수정할 수 있도록 하기 위해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우리는 </a:t>
            </a:r>
            <a:r>
              <a:rPr lang="en-US" altLang="ko-KR" dirty="0" smtClean="0"/>
              <a:t>CMA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파라미터를</a:t>
            </a:r>
            <a:r>
              <a:rPr lang="ko-KR" altLang="en-US" baseline="0" dirty="0" smtClean="0"/>
              <a:t> 추가해주고 그 </a:t>
            </a:r>
            <a:r>
              <a:rPr lang="ko-KR" altLang="en-US" baseline="0" dirty="0" err="1" smtClean="0"/>
              <a:t>파라미터에</a:t>
            </a:r>
            <a:r>
              <a:rPr lang="ko-KR" altLang="en-US" baseline="0" dirty="0" smtClean="0"/>
              <a:t> 따라 모션을 수정해줄 </a:t>
            </a:r>
            <a:r>
              <a:rPr lang="en-US" altLang="ko-KR" baseline="0" dirty="0" smtClean="0"/>
              <a:t>motion </a:t>
            </a:r>
            <a:r>
              <a:rPr lang="en-US" altLang="ko-KR" baseline="0" dirty="0" err="1" smtClean="0"/>
              <a:t>edito</a:t>
            </a:r>
            <a:r>
              <a:rPr lang="ko-KR" altLang="en-US" baseline="0" dirty="0" smtClean="0"/>
              <a:t>를 만들기로 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그래서 기대하기로는 우리가 준 기준에 따라 </a:t>
            </a:r>
            <a:r>
              <a:rPr lang="en-US" altLang="ko-KR" baseline="0" dirty="0" smtClean="0"/>
              <a:t>CMA </a:t>
            </a:r>
            <a:r>
              <a:rPr lang="ko-KR" altLang="en-US" baseline="0" dirty="0" smtClean="0"/>
              <a:t>가 적합한 모션을 제공할 수 있도록 말입니다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예를 들어 </a:t>
            </a:r>
            <a:r>
              <a:rPr lang="ko-KR" altLang="en-US" baseline="0" dirty="0" err="1" smtClean="0"/>
              <a:t>메타볼릭</a:t>
            </a:r>
            <a:r>
              <a:rPr lang="ko-KR" altLang="en-US" baseline="0" dirty="0" smtClean="0"/>
              <a:t> 에너지 소모량을 기준으로 삼으면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에너지를 최소화하기 위해 보폭도 좁게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천천히 힘을 빼고 걷는 모션을 내어준다던가 하는 거죠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120BA-683D-4D30-A4B4-A4C3B5DC2EE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82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저희는 전체 모션을 큼직하게 수정할 수 있도록 하기 위해서 </a:t>
            </a:r>
            <a:endParaRPr lang="en-US" altLang="ko-KR" dirty="0" smtClean="0"/>
          </a:p>
          <a:p>
            <a:r>
              <a:rPr lang="en-US" altLang="ko-KR" dirty="0" smtClean="0"/>
              <a:t>CMA parameter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step length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frequency</a:t>
            </a:r>
            <a:r>
              <a:rPr lang="ko-KR" altLang="en-US" dirty="0" smtClean="0"/>
              <a:t>를 추가해줄 겁니다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</a:t>
            </a:r>
            <a:r>
              <a:rPr lang="en-US" altLang="ko-KR" dirty="0" smtClean="0"/>
              <a:t>CMA</a:t>
            </a:r>
            <a:r>
              <a:rPr lang="ko-KR" altLang="en-US" dirty="0" smtClean="0"/>
              <a:t>가</a:t>
            </a:r>
            <a:r>
              <a:rPr lang="ko-KR" altLang="en-US" baseline="0" dirty="0" smtClean="0"/>
              <a:t> 주는 </a:t>
            </a:r>
            <a:r>
              <a:rPr lang="en-US" altLang="ko-KR" baseline="0" dirty="0" smtClean="0"/>
              <a:t>parameter</a:t>
            </a:r>
            <a:r>
              <a:rPr lang="ko-KR" altLang="en-US" baseline="0" dirty="0" smtClean="0"/>
              <a:t>에 대해서 </a:t>
            </a:r>
            <a:r>
              <a:rPr lang="en-US" altLang="ko-KR" baseline="0" dirty="0" smtClean="0"/>
              <a:t>motion editor</a:t>
            </a:r>
            <a:r>
              <a:rPr lang="ko-KR" altLang="en-US" baseline="0" dirty="0" smtClean="0"/>
              <a:t>를 통해 모션의 </a:t>
            </a:r>
            <a:r>
              <a:rPr lang="en-US" altLang="ko-KR" baseline="0" dirty="0" smtClean="0"/>
              <a:t>frequency</a:t>
            </a:r>
            <a:r>
              <a:rPr lang="ko-KR" altLang="en-US" baseline="0" dirty="0" smtClean="0"/>
              <a:t>나 속도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보폭을 바꿔줄 겁니다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120BA-683D-4D30-A4B4-A4C3B5DC2EE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4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프리퀀시를</a:t>
            </a:r>
            <a:r>
              <a:rPr lang="ko-KR" altLang="en-US" dirty="0" smtClean="0"/>
              <a:t> 낮게 하면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up sampling </a:t>
            </a:r>
            <a:r>
              <a:rPr lang="ko-KR" altLang="en-US" baseline="0" dirty="0" smtClean="0"/>
              <a:t>그니까 프레임 개수를 늘리면 되고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그러면 속도 줄어들고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프리퀀시를</a:t>
            </a:r>
            <a:r>
              <a:rPr lang="ko-KR" altLang="en-US" baseline="0" dirty="0" smtClean="0"/>
              <a:t> 높게 하면</a:t>
            </a:r>
            <a:r>
              <a:rPr lang="en-US" altLang="ko-KR" baseline="0" dirty="0" smtClean="0"/>
              <a:t>, down sampling </a:t>
            </a:r>
            <a:r>
              <a:rPr lang="ko-KR" altLang="en-US" baseline="0" dirty="0" smtClean="0"/>
              <a:t>그니까 프레임 개수를 줄이면 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속도 빨라진다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6377-7E26-4764-9CEF-809928B6D33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86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6377-7E26-4764-9CEF-809928B6D33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13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6377-7E26-4764-9CEF-809928B6D33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63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40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12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6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21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38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54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83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90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9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69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17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D787-AFF0-4966-8820-354502E84004}" type="datetimeFigureOut">
              <a:rPr lang="ko-KR" altLang="en-US" smtClean="0"/>
              <a:t>2016-01-18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0AC6-0AA3-4F40-B985-97F6AE149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90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avi"/><Relationship Id="rId7" Type="http://schemas.openxmlformats.org/officeDocument/2006/relationships/image" Target="../media/image1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avi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4050" b="1" dirty="0">
                <a:latin typeface="+mj-ea"/>
                <a:cs typeface="함초롬바탕" panose="02030604000101010101" pitchFamily="18" charset="-127"/>
              </a:rPr>
              <a:t>Changing Objectives </a:t>
            </a:r>
            <a:br>
              <a:rPr lang="en-US" altLang="ko-KR" sz="4050" b="1" dirty="0">
                <a:latin typeface="+mj-ea"/>
                <a:cs typeface="함초롬바탕" panose="02030604000101010101" pitchFamily="18" charset="-127"/>
              </a:rPr>
            </a:br>
            <a:r>
              <a:rPr lang="en-US" altLang="ko-KR" sz="4050" b="1" dirty="0">
                <a:latin typeface="+mj-ea"/>
                <a:cs typeface="함초롬바탕" panose="02030604000101010101" pitchFamily="18" charset="-127"/>
              </a:rPr>
              <a:t>of Optimization </a:t>
            </a:r>
            <a:endParaRPr lang="ko-KR" altLang="en-US" sz="4050" dirty="0">
              <a:latin typeface="+mj-ea"/>
              <a:cs typeface="함초롬바탕" panose="02030604000101010101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ko-KR" altLang="en-US" dirty="0" smtClean="0">
                <a:latin typeface="+mj-ea"/>
                <a:ea typeface="+mj-ea"/>
                <a:cs typeface="함초롬바탕" panose="02030604000101010101" pitchFamily="18" charset="-127"/>
              </a:rPr>
              <a:t>유리</a:t>
            </a:r>
            <a:endParaRPr lang="en-US" altLang="ko-KR" dirty="0" smtClean="0">
              <a:latin typeface="+mj-ea"/>
              <a:ea typeface="+mj-ea"/>
              <a:cs typeface="함초롬바탕" panose="02030604000101010101" pitchFamily="18" charset="-127"/>
            </a:endParaRPr>
          </a:p>
          <a:p>
            <a:endParaRPr lang="en-US" altLang="ko-KR" dirty="0" smtClean="0">
              <a:latin typeface="+mj-ea"/>
              <a:ea typeface="+mj-ea"/>
              <a:cs typeface="함초롬바탕" panose="02030604000101010101" pitchFamily="18" charset="-127"/>
            </a:endParaRPr>
          </a:p>
          <a:p>
            <a:r>
              <a:rPr lang="en-US" altLang="ko-KR" dirty="0" smtClean="0">
                <a:latin typeface="+mj-ea"/>
                <a:ea typeface="+mj-ea"/>
                <a:cs typeface="함초롬바탕" panose="02030604000101010101" pitchFamily="18" charset="-127"/>
              </a:rPr>
              <a:t>Movement Research Lab</a:t>
            </a:r>
          </a:p>
        </p:txBody>
      </p:sp>
    </p:spTree>
    <p:extLst>
      <p:ext uri="{BB962C8B-B14F-4D97-AF65-F5344CB8AC3E}">
        <p14:creationId xmlns:p14="http://schemas.microsoft.com/office/powerpoint/2010/main" val="20588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</a:rPr>
              <a:t>Motion </a:t>
            </a:r>
            <a:r>
              <a:rPr lang="en-US" altLang="ko-KR" dirty="0" smtClean="0">
                <a:latin typeface="+mj-ea"/>
              </a:rPr>
              <a:t>segment</a:t>
            </a:r>
            <a:endParaRPr lang="ko-KR" altLang="en-US" dirty="0">
              <a:latin typeface="+mj-ea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990630"/>
              </p:ext>
            </p:extLst>
          </p:nvPr>
        </p:nvGraphicFramePr>
        <p:xfrm>
          <a:off x="1602923" y="1936175"/>
          <a:ext cx="6760025" cy="119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03"/>
                <a:gridCol w="845003"/>
                <a:gridCol w="845004"/>
                <a:gridCol w="845003"/>
                <a:gridCol w="845003"/>
                <a:gridCol w="845003"/>
                <a:gridCol w="845003"/>
                <a:gridCol w="845003"/>
              </a:tblGrid>
              <a:tr h="231775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157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segment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j-lt"/>
                        </a:rPr>
                        <a:t>l</a:t>
                      </a:r>
                      <a:endParaRPr lang="ko-KR" altLang="en-US" sz="1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j-lt"/>
                        </a:rPr>
                        <a:t>r</a:t>
                      </a:r>
                      <a:endParaRPr lang="ko-KR" altLang="en-US" sz="1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j-lt"/>
                        </a:rPr>
                        <a:t>L1</a:t>
                      </a:r>
                      <a:endParaRPr lang="ko-KR" altLang="en-US" sz="1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j-lt"/>
                        </a:rPr>
                        <a:t>R1</a:t>
                      </a:r>
                      <a:endParaRPr lang="ko-KR" altLang="en-US" sz="1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j-lt"/>
                        </a:rPr>
                        <a:t>L2</a:t>
                      </a:r>
                      <a:endParaRPr lang="ko-KR" altLang="en-US" sz="1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77533" y="2324460"/>
            <a:ext cx="3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75094" y="2324460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78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87893" y="2324460"/>
            <a:ext cx="56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154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5369" y="2319012"/>
            <a:ext cx="54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230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63101" y="2316474"/>
            <a:ext cx="56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306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27332" y="2324460"/>
            <a:ext cx="56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382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43523" y="2323248"/>
            <a:ext cx="59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458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90194" y="2316474"/>
            <a:ext cx="53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532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1819" y="2324460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4" name="원호 3"/>
          <p:cNvSpPr/>
          <p:nvPr/>
        </p:nvSpPr>
        <p:spPr>
          <a:xfrm rot="8167200">
            <a:off x="3195677" y="1810424"/>
            <a:ext cx="1076960" cy="998324"/>
          </a:xfrm>
          <a:prstGeom prst="arc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원호 27"/>
          <p:cNvSpPr/>
          <p:nvPr/>
        </p:nvSpPr>
        <p:spPr>
          <a:xfrm rot="8167200">
            <a:off x="4047179" y="1825298"/>
            <a:ext cx="1076960" cy="998324"/>
          </a:xfrm>
          <a:prstGeom prst="arc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원호 28"/>
          <p:cNvSpPr/>
          <p:nvPr/>
        </p:nvSpPr>
        <p:spPr>
          <a:xfrm rot="8167200">
            <a:off x="4892239" y="1810423"/>
            <a:ext cx="1076960" cy="998324"/>
          </a:xfrm>
          <a:prstGeom prst="arc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원호 29"/>
          <p:cNvSpPr/>
          <p:nvPr/>
        </p:nvSpPr>
        <p:spPr>
          <a:xfrm rot="8167200">
            <a:off x="6597524" y="1810422"/>
            <a:ext cx="1076960" cy="998324"/>
          </a:xfrm>
          <a:prstGeom prst="arc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원호 30"/>
          <p:cNvSpPr/>
          <p:nvPr/>
        </p:nvSpPr>
        <p:spPr>
          <a:xfrm rot="8167200">
            <a:off x="5727911" y="1817311"/>
            <a:ext cx="1076960" cy="998324"/>
          </a:xfrm>
          <a:prstGeom prst="arc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1215146" y="4340781"/>
            <a:ext cx="2336342" cy="998704"/>
            <a:chOff x="2543385" y="4218393"/>
            <a:chExt cx="2336342" cy="998704"/>
          </a:xfrm>
        </p:grpSpPr>
        <p:sp>
          <p:nvSpPr>
            <p:cNvPr id="9" name="타원 8"/>
            <p:cNvSpPr/>
            <p:nvPr/>
          </p:nvSpPr>
          <p:spPr>
            <a:xfrm>
              <a:off x="2543385" y="4341706"/>
              <a:ext cx="745068" cy="7524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6747" y="4533270"/>
              <a:ext cx="33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L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4134659" y="4341706"/>
              <a:ext cx="745068" cy="7524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4114" y="4533271"/>
              <a:ext cx="480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R1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원호 33"/>
            <p:cNvSpPr/>
            <p:nvPr/>
          </p:nvSpPr>
          <p:spPr>
            <a:xfrm rot="8167200">
              <a:off x="3182218" y="4218773"/>
              <a:ext cx="1076960" cy="998324"/>
            </a:xfrm>
            <a:prstGeom prst="arc">
              <a:avLst/>
            </a:prstGeom>
            <a:ln w="19050">
              <a:solidFill>
                <a:srgbClr val="00B05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원호 34"/>
            <p:cNvSpPr/>
            <p:nvPr/>
          </p:nvSpPr>
          <p:spPr>
            <a:xfrm rot="18995906">
              <a:off x="3129937" y="4218393"/>
              <a:ext cx="1076960" cy="998324"/>
            </a:xfrm>
            <a:prstGeom prst="arc">
              <a:avLst/>
            </a:prstGeom>
            <a:ln w="19050">
              <a:solidFill>
                <a:srgbClr val="00B05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2061" y="1506023"/>
            <a:ext cx="168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Original motion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2060" y="3615560"/>
            <a:ext cx="168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Motion graph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595" y="5847485"/>
            <a:ext cx="30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en-US" altLang="ko-KR" dirty="0" smtClean="0"/>
              <a:t>L = L1 + L2(interpolation)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0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</a:rPr>
              <a:t>Frequency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Original motion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/>
              <a:t>Modulated motion</a:t>
            </a:r>
            <a:endParaRPr lang="ko-KR" altLang="en-US" dirty="0"/>
          </a:p>
        </p:txBody>
      </p:sp>
      <p:pic>
        <p:nvPicPr>
          <p:cNvPr id="14" name="normal2_2016-01-06 14-24-02-692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238" y="2798763"/>
            <a:ext cx="3868737" cy="3095625"/>
          </a:xfrm>
        </p:spPr>
      </p:pic>
      <p:pic>
        <p:nvPicPr>
          <p:cNvPr id="15" name="onlyLseg_works2_2016-01-06 14-24-50-845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29150" y="2792413"/>
            <a:ext cx="3887788" cy="3109912"/>
          </a:xfrm>
        </p:spPr>
      </p:pic>
    </p:spTree>
    <p:extLst>
      <p:ext uri="{BB962C8B-B14F-4D97-AF65-F5344CB8AC3E}">
        <p14:creationId xmlns:p14="http://schemas.microsoft.com/office/powerpoint/2010/main" val="10043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problems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Segment L </a:t>
            </a:r>
            <a:r>
              <a:rPr lang="ko-KR" altLang="en-US" dirty="0" smtClean="0"/>
              <a:t>에서는 모션의 변화가 생겼으나</a:t>
            </a:r>
            <a:r>
              <a:rPr lang="en-US" altLang="ko-KR" dirty="0" smtClean="0"/>
              <a:t>, </a:t>
            </a:r>
          </a:p>
          <a:p>
            <a:pPr marL="0" indent="0">
              <a:buNone/>
            </a:pPr>
            <a:r>
              <a:rPr lang="ko-KR" altLang="en-US" dirty="0" smtClean="0"/>
              <a:t>원하던 방향이 아니다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Frequency</a:t>
            </a:r>
            <a:r>
              <a:rPr lang="ko-KR" altLang="en-US" dirty="0" smtClean="0"/>
              <a:t>만 줄어들어야 하는데</a:t>
            </a:r>
            <a:r>
              <a:rPr lang="en-US" altLang="ko-KR" dirty="0" smtClean="0"/>
              <a:t>(</a:t>
            </a:r>
            <a:r>
              <a:rPr lang="ko-KR" altLang="en-US" dirty="0" smtClean="0"/>
              <a:t>천천히 걷는</a:t>
            </a:r>
            <a:r>
              <a:rPr lang="en-US" altLang="ko-KR" dirty="0" smtClean="0"/>
              <a:t>), step length</a:t>
            </a:r>
            <a:r>
              <a:rPr lang="ko-KR" altLang="en-US" dirty="0" smtClean="0"/>
              <a:t>가 늘어났다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86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Our approach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0338" y="1664804"/>
            <a:ext cx="471176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Muscle </a:t>
            </a:r>
            <a:r>
              <a:rPr lang="en-US" altLang="ko-KR" sz="24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optimization </a:t>
            </a:r>
            <a:r>
              <a:rPr lang="en-US" altLang="ko-KR" sz="24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criteria</a:t>
            </a:r>
            <a:endParaRPr lang="en-GB" altLang="en-US" sz="2400" b="1" u="sng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Muscle activation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</a:t>
            </a:r>
            <a:r>
              <a:rPr lang="en-US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Joint torque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</a:t>
            </a:r>
            <a:r>
              <a:rPr lang="en-US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Metabolic energy expenditure</a:t>
            </a:r>
            <a:endParaRPr lang="en-US" altLang="en-US" sz="2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0338" y="3789040"/>
            <a:ext cx="3409950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ko-KR" sz="2400" b="1" u="sng" dirty="0" smtClean="0">
                <a:latin typeface="+mn-lt"/>
                <a:ea typeface="+mj-ea"/>
              </a:rPr>
              <a:t>Evaluation</a:t>
            </a:r>
            <a:endParaRPr lang="en-US" altLang="ko-KR" sz="2400" dirty="0" smtClean="0">
              <a:latin typeface="+mn-lt"/>
              <a:ea typeface="+mj-ea"/>
            </a:endParaRPr>
          </a:p>
          <a:p>
            <a:pPr marL="0" indent="0">
              <a:buNone/>
            </a:pPr>
            <a:endParaRPr lang="en-US" altLang="ko-KR" sz="1400" dirty="0" smtClean="0">
              <a:latin typeface="+mn-lt"/>
              <a:ea typeface="+mj-ea"/>
            </a:endParaRPr>
          </a:p>
          <a:p>
            <a:pPr marL="0" indent="0">
              <a:buNone/>
            </a:pPr>
            <a:r>
              <a:rPr lang="en-US" altLang="ko-KR" sz="2000" dirty="0">
                <a:latin typeface="+mn-lt"/>
                <a:ea typeface="+mj-ea"/>
              </a:rPr>
              <a:t>-</a:t>
            </a:r>
            <a:r>
              <a:rPr lang="en-US" altLang="ko-KR" sz="2000" dirty="0" smtClean="0">
                <a:latin typeface="+mn-lt"/>
                <a:ea typeface="+mj-ea"/>
              </a:rPr>
              <a:t> kinematic </a:t>
            </a:r>
            <a:r>
              <a:rPr lang="en-US" altLang="ko-KR" sz="2000" dirty="0">
                <a:latin typeface="+mn-lt"/>
                <a:ea typeface="+mj-ea"/>
              </a:rPr>
              <a:t>data </a:t>
            </a:r>
            <a:r>
              <a:rPr lang="en-US" altLang="ko-KR" sz="2000" dirty="0" smtClean="0">
                <a:latin typeface="+mn-lt"/>
                <a:ea typeface="+mj-ea"/>
              </a:rPr>
              <a:t> </a:t>
            </a:r>
          </a:p>
          <a:p>
            <a:pPr marL="0" indent="0">
              <a:buNone/>
            </a:pPr>
            <a:r>
              <a:rPr lang="en-US" altLang="ko-KR" sz="2000" dirty="0">
                <a:latin typeface="+mn-lt"/>
                <a:ea typeface="+mj-ea"/>
              </a:rPr>
              <a:t>-</a:t>
            </a:r>
            <a:r>
              <a:rPr lang="en-US" altLang="ko-KR" sz="2000" dirty="0" smtClean="0">
                <a:latin typeface="+mn-lt"/>
                <a:ea typeface="+mj-ea"/>
              </a:rPr>
              <a:t> energy consumption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628650" y="112989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Issue </a:t>
            </a:r>
          </a:p>
          <a:p>
            <a:pPr marL="0" indent="0">
              <a:buNone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No difference in kinematic data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because only </a:t>
            </a:r>
            <a:r>
              <a:rPr lang="en-US" altLang="ko-KR" sz="20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foot location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was modulated, modulated reference motion is barely changed.</a:t>
            </a:r>
          </a:p>
          <a:p>
            <a:pPr marL="0" indent="0">
              <a:buNone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4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Solution</a:t>
            </a:r>
          </a:p>
          <a:p>
            <a:pPr marL="0" indent="0">
              <a:buNone/>
            </a:pP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-Modulating the </a:t>
            </a:r>
            <a:r>
              <a:rPr lang="en-US" altLang="ko-KR" sz="20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whole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reference motion</a:t>
            </a:r>
          </a:p>
          <a:p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7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Modulating motion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We just modulate step location in Original motion for balancing.</a:t>
            </a: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We want to change the motion more!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5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Method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-In trajectory optimization,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add </a:t>
            </a:r>
            <a:r>
              <a:rPr lang="en-US" altLang="ko-KR" sz="24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CMA parameters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and </a:t>
            </a:r>
            <a:r>
              <a:rPr lang="en-US" altLang="ko-KR" sz="24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motion editor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to give bigger search space for CMA</a:t>
            </a:r>
          </a:p>
          <a:p>
            <a:pPr marL="0" indent="0">
              <a:buNone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맑은 고딕" panose="020B0503020000020004" pitchFamily="50" charset="-127"/>
              </a:rPr>
              <a:t>-</a:t>
            </a:r>
            <a:r>
              <a:rPr lang="en-US" altLang="ko-KR" sz="2400" dirty="0" smtClean="0">
                <a:latin typeface="맑은 고딕" panose="020B0503020000020004" pitchFamily="50" charset="-127"/>
              </a:rPr>
              <a:t> </a:t>
            </a:r>
            <a:r>
              <a:rPr lang="en-US" altLang="ko-KR" sz="2400" dirty="0">
                <a:latin typeface="맑은 고딕" panose="020B0503020000020004" pitchFamily="50" charset="-127"/>
              </a:rPr>
              <a:t>CMA c</a:t>
            </a:r>
            <a:r>
              <a:rPr lang="en-US" altLang="ko-KR" sz="2400" dirty="0" smtClean="0">
                <a:latin typeface="맑은 고딕" panose="020B0503020000020004" pitchFamily="50" charset="-127"/>
              </a:rPr>
              <a:t>an find </a:t>
            </a:r>
            <a:r>
              <a:rPr lang="en-US" altLang="ko-KR" sz="2400" dirty="0">
                <a:latin typeface="맑은 고딕" panose="020B0503020000020004" pitchFamily="50" charset="-127"/>
              </a:rPr>
              <a:t>suitable </a:t>
            </a:r>
            <a:r>
              <a:rPr lang="en-US" altLang="ko-KR" sz="2400" dirty="0" smtClean="0">
                <a:latin typeface="맑은 고딕" panose="020B0503020000020004" pitchFamily="50" charset="-127"/>
              </a:rPr>
              <a:t>motion due to criterion</a:t>
            </a:r>
            <a:endParaRPr lang="en-US" altLang="ko-KR" sz="2400" dirty="0">
              <a:latin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2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750726" y="1946780"/>
            <a:ext cx="3220720" cy="3418841"/>
            <a:chOff x="2424853" y="1876213"/>
            <a:chExt cx="4294293" cy="4558455"/>
          </a:xfrm>
        </p:grpSpPr>
        <p:sp>
          <p:nvSpPr>
            <p:cNvPr id="4" name="직사각형 3"/>
            <p:cNvSpPr/>
            <p:nvPr/>
          </p:nvSpPr>
          <p:spPr>
            <a:xfrm>
              <a:off x="2424853" y="2709334"/>
              <a:ext cx="4294293" cy="28922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순서도: 수동 연산 4"/>
            <p:cNvSpPr/>
            <p:nvPr/>
          </p:nvSpPr>
          <p:spPr>
            <a:xfrm>
              <a:off x="2675467" y="1876213"/>
              <a:ext cx="968586" cy="833121"/>
            </a:xfrm>
            <a:prstGeom prst="flowChartManualOpera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수동 연산 5"/>
            <p:cNvSpPr/>
            <p:nvPr/>
          </p:nvSpPr>
          <p:spPr>
            <a:xfrm rot="10800000">
              <a:off x="5286587" y="5601547"/>
              <a:ext cx="968586" cy="833121"/>
            </a:xfrm>
            <a:prstGeom prst="flowChartManualOpera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89580" y="5365622"/>
            <a:ext cx="224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Modulated reference motion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9049" y="2582123"/>
            <a:ext cx="75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CMA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Modified Trajectory Optimization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2817" y="3029926"/>
            <a:ext cx="1138556" cy="1200329"/>
          </a:xfrm>
          <a:prstGeom prst="rect">
            <a:avLst/>
          </a:prstGeom>
          <a:solidFill>
            <a:srgbClr val="FECFCE"/>
          </a:solidFill>
          <a:ln>
            <a:solidFill>
              <a:srgbClr val="FECFCE"/>
            </a:solidFill>
          </a:ln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 algn="ctr"/>
            <a:r>
              <a:rPr lang="en-US" altLang="ko-KR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Motion editor</a:t>
            </a:r>
          </a:p>
          <a:p>
            <a:endParaRPr lang="ko-KR" altLang="en-US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2301240" y="2642880"/>
            <a:ext cx="0" cy="30857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3110927" y="3212976"/>
            <a:ext cx="308945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H="1">
            <a:off x="3110927" y="3681028"/>
            <a:ext cx="308945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67844" y="2822156"/>
            <a:ext cx="19513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500" dirty="0">
              <a:latin typeface="Bitstream Vera Sans Mono" panose="020B0609030804020204" pitchFamily="49" charset="-127"/>
              <a:ea typeface="Bitstream Vera Sans Mono" panose="020B0609030804020204" pitchFamily="49" charset="-127"/>
            </a:endParaRPr>
          </a:p>
          <a:p>
            <a:pPr algn="ctr"/>
            <a:r>
              <a:rPr lang="en-US" altLang="ko-KR" sz="1500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 length</a:t>
            </a:r>
          </a:p>
          <a:p>
            <a:pPr algn="ctr"/>
            <a:endParaRPr lang="en-US" altLang="ko-KR" sz="1500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500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Frequency  </a:t>
            </a:r>
          </a:p>
          <a:p>
            <a:pPr algn="ctr"/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Foot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position</a:t>
            </a:r>
          </a:p>
          <a:p>
            <a:pPr algn="ctr"/>
            <a:endParaRPr lang="en-US" altLang="ko-KR" sz="1500" dirty="0" smtClean="0">
              <a:latin typeface="Bitstream Vera Sans Mono" panose="020B0609030804020204" pitchFamily="49" charset="-127"/>
              <a:ea typeface="Bitstream Vera Sans Mono" panose="020B0609030804020204" pitchFamily="49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808" y="1506023"/>
            <a:ext cx="296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Original </a:t>
            </a:r>
            <a:r>
              <a:rPr lang="en-US" altLang="ko-KR" dirty="0" smtClean="0"/>
              <a:t>reference motion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94672" y="2558391"/>
            <a:ext cx="2926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We add CMA parameter </a:t>
            </a:r>
          </a:p>
          <a:p>
            <a:pPr marL="0" indent="0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-step length </a:t>
            </a:r>
          </a:p>
          <a:p>
            <a:pPr marL="0" indent="0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-frequency</a:t>
            </a:r>
          </a:p>
          <a:p>
            <a:pPr marL="0" indent="0"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We make motion editor where the frequency, step length and velocity of motion can be modulated</a:t>
            </a:r>
            <a:r>
              <a:rPr lang="en-US" altLang="ko-KR" dirty="0">
                <a:latin typeface="Arial" charset="0"/>
              </a:rPr>
              <a:t>.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7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>Motion Sampling</a:t>
            </a:r>
            <a:endParaRPr lang="ko-KR" altLang="en-US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dirty="0">
                    <a:latin typeface="+mj-ea"/>
                  </a:rPr>
                  <a:t>Motion frequency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𝑠𝑖𝑛𝑔𝑙𝑒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𝑠𝑡𝑒𝑝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𝑓𝑟𝑎𝑚𝑒</m:t>
                        </m:r>
                      </m:den>
                    </m:f>
                  </m:oMath>
                </a14:m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 smtClean="0"/>
                  <a:t>Original motion frequency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𝑜𝑟𝑖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Desired motion frequency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𝑑𝑒𝑠𝑖𝑟𝑒𝑑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Sampling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𝑜𝑟𝑖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𝑑𝑒𝑠𝑖𝑟𝑒𝑑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4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</a:rPr>
              <a:t>Motion Sampling</a:t>
            </a:r>
            <a:endParaRPr lang="ko-KR" altLang="en-US" dirty="0">
              <a:latin typeface="+mj-ea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55676"/>
              </p:ext>
            </p:extLst>
          </p:nvPr>
        </p:nvGraphicFramePr>
        <p:xfrm>
          <a:off x="1602923" y="3229882"/>
          <a:ext cx="6760026" cy="193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718"/>
                <a:gridCol w="965718"/>
                <a:gridCol w="965718"/>
                <a:gridCol w="965718"/>
                <a:gridCol w="965718"/>
                <a:gridCol w="965718"/>
                <a:gridCol w="965718"/>
              </a:tblGrid>
              <a:tr h="231775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157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Frequency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#frame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143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 smtClean="0"/>
                        <a:t>Up-sampling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Down-sampling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/>
                        <a:t>slow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fast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5897335" y="1972015"/>
            <a:ext cx="1066800" cy="1202872"/>
            <a:chOff x="5086350" y="1511243"/>
            <a:chExt cx="1066800" cy="1202872"/>
          </a:xfrm>
        </p:grpSpPr>
        <p:sp>
          <p:nvSpPr>
            <p:cNvPr id="6" name="아래쪽 화살표 설명선 5"/>
            <p:cNvSpPr/>
            <p:nvPr/>
          </p:nvSpPr>
          <p:spPr>
            <a:xfrm>
              <a:off x="5086350" y="1511243"/>
              <a:ext cx="1066800" cy="1202872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54386" y="1527070"/>
              <a:ext cx="930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Original motion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직선 화살표 연결선 11"/>
          <p:cNvCxnSpPr/>
          <p:nvPr/>
        </p:nvCxnSpPr>
        <p:spPr>
          <a:xfrm flipV="1">
            <a:off x="8153400" y="3456214"/>
            <a:ext cx="266700" cy="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H="1">
            <a:off x="1578429" y="3456214"/>
            <a:ext cx="234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6428013" y="3676590"/>
            <a:ext cx="5443" cy="149134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4454" y="5560786"/>
            <a:ext cx="3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Sampling </a:t>
            </a:r>
            <a:r>
              <a:rPr lang="en-US" altLang="ko-KR" dirty="0"/>
              <a:t>ratio </a:t>
            </a:r>
            <a:r>
              <a:rPr lang="en-US" altLang="ko-KR" dirty="0" smtClean="0"/>
              <a:t>= 0.65 / 0.5 = 1.3 </a:t>
            </a:r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2992770" y="1972015"/>
            <a:ext cx="1066800" cy="1202872"/>
            <a:chOff x="5086350" y="1511243"/>
            <a:chExt cx="1066800" cy="1202872"/>
          </a:xfrm>
        </p:grpSpPr>
        <p:sp>
          <p:nvSpPr>
            <p:cNvPr id="19" name="아래쪽 화살표 설명선 18"/>
            <p:cNvSpPr/>
            <p:nvPr/>
          </p:nvSpPr>
          <p:spPr>
            <a:xfrm>
              <a:off x="5086350" y="1511243"/>
              <a:ext cx="1066800" cy="1202872"/>
            </a:xfrm>
            <a:prstGeom prst="downArrow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4386" y="1527070"/>
              <a:ext cx="930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desired motion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191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No difference in motion.</a:t>
            </a:r>
          </a:p>
          <a:p>
            <a:pPr marL="0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 smtClean="0">
                <a:latin typeface="+mj-ea"/>
                <a:ea typeface="+mj-ea"/>
              </a:rPr>
              <a:t>Right now, we just modulate the segments used, but since the information of whole motion is used </a:t>
            </a:r>
            <a:r>
              <a:rPr lang="en-US" altLang="ko-KR" dirty="0">
                <a:latin typeface="+mj-ea"/>
                <a:ea typeface="+mj-ea"/>
              </a:rPr>
              <a:t>during the simulation,</a:t>
            </a:r>
            <a:r>
              <a:rPr lang="en-US" altLang="ko-KR" dirty="0" smtClean="0">
                <a:latin typeface="+mj-ea"/>
                <a:ea typeface="+mj-ea"/>
              </a:rPr>
              <a:t> we need to modulate that also.   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17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96706</TotalTime>
  <Words>713</Words>
  <Application>Microsoft Office PowerPoint</Application>
  <PresentationFormat>화면 슬라이드 쇼(4:3)</PresentationFormat>
  <Paragraphs>168</Paragraphs>
  <Slides>12</Slides>
  <Notes>11</Notes>
  <HiddenSlides>1</HiddenSlides>
  <MMClips>2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Bitstream Vera Sans Mono</vt:lpstr>
      <vt:lpstr>맑은 고딕</vt:lpstr>
      <vt:lpstr>함초롬바탕</vt:lpstr>
      <vt:lpstr>Arial</vt:lpstr>
      <vt:lpstr>Calibri</vt:lpstr>
      <vt:lpstr>Calibri Light</vt:lpstr>
      <vt:lpstr>Cambria Math</vt:lpstr>
      <vt:lpstr>Office 테마</vt:lpstr>
      <vt:lpstr>Changing Objectives  of Optimization </vt:lpstr>
      <vt:lpstr>Our approach</vt:lpstr>
      <vt:lpstr>PowerPoint 프레젠테이션</vt:lpstr>
      <vt:lpstr>Modulating motion</vt:lpstr>
      <vt:lpstr>Method</vt:lpstr>
      <vt:lpstr>Modified Trajectory Optimization</vt:lpstr>
      <vt:lpstr>Motion Sampling</vt:lpstr>
      <vt:lpstr>Motion Sampling</vt:lpstr>
      <vt:lpstr>PowerPoint 프레젠테이션</vt:lpstr>
      <vt:lpstr>Motion segment</vt:lpstr>
      <vt:lpstr>Frequency</vt:lpstr>
      <vt:lpstr>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Objectives  of Optimization</dc:title>
  <dc:creator>Yu Ri</dc:creator>
  <cp:lastModifiedBy>Yu Ri</cp:lastModifiedBy>
  <cp:revision>196</cp:revision>
  <dcterms:created xsi:type="dcterms:W3CDTF">2015-03-12T15:16:42Z</dcterms:created>
  <dcterms:modified xsi:type="dcterms:W3CDTF">2016-01-18T05:53:47Z</dcterms:modified>
</cp:coreProperties>
</file>