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7" r:id="rId2"/>
  </p:sldMasterIdLst>
  <p:notesMasterIdLst>
    <p:notesMasterId r:id="rId50"/>
  </p:notesMasterIdLst>
  <p:sldIdLst>
    <p:sldId id="261" r:id="rId3"/>
    <p:sldId id="258" r:id="rId4"/>
    <p:sldId id="259" r:id="rId5"/>
    <p:sldId id="320" r:id="rId6"/>
    <p:sldId id="321" r:id="rId7"/>
    <p:sldId id="262" r:id="rId8"/>
    <p:sldId id="263" r:id="rId9"/>
    <p:sldId id="266" r:id="rId10"/>
    <p:sldId id="269" r:id="rId11"/>
    <p:sldId id="267" r:id="rId12"/>
    <p:sldId id="270" r:id="rId13"/>
    <p:sldId id="271" r:id="rId14"/>
    <p:sldId id="273" r:id="rId15"/>
    <p:sldId id="274" r:id="rId16"/>
    <p:sldId id="275" r:id="rId17"/>
    <p:sldId id="276" r:id="rId18"/>
    <p:sldId id="277" r:id="rId19"/>
    <p:sldId id="318" r:id="rId20"/>
    <p:sldId id="278" r:id="rId21"/>
    <p:sldId id="280" r:id="rId22"/>
    <p:sldId id="281" r:id="rId23"/>
    <p:sldId id="283" r:id="rId24"/>
    <p:sldId id="284" r:id="rId25"/>
    <p:sldId id="285" r:id="rId26"/>
    <p:sldId id="288" r:id="rId27"/>
    <p:sldId id="289" r:id="rId28"/>
    <p:sldId id="290" r:id="rId29"/>
    <p:sldId id="293" r:id="rId30"/>
    <p:sldId id="294" r:id="rId31"/>
    <p:sldId id="295" r:id="rId32"/>
    <p:sldId id="296" r:id="rId33"/>
    <p:sldId id="298" r:id="rId34"/>
    <p:sldId id="319" r:id="rId35"/>
    <p:sldId id="299" r:id="rId36"/>
    <p:sldId id="300" r:id="rId37"/>
    <p:sldId id="301" r:id="rId38"/>
    <p:sldId id="302" r:id="rId39"/>
    <p:sldId id="303" r:id="rId40"/>
    <p:sldId id="305" r:id="rId41"/>
    <p:sldId id="304" r:id="rId42"/>
    <p:sldId id="308" r:id="rId43"/>
    <p:sldId id="307" r:id="rId44"/>
    <p:sldId id="309" r:id="rId45"/>
    <p:sldId id="312" r:id="rId46"/>
    <p:sldId id="313" r:id="rId47"/>
    <p:sldId id="316" r:id="rId48"/>
    <p:sldId id="314" r:id="rId49"/>
  </p:sldIdLst>
  <p:sldSz cx="9144000" cy="6858000" type="screen4x3"/>
  <p:notesSz cx="7010400" cy="92964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376" autoAdjust="0"/>
    <p:restoredTop sz="81320" autoAdjust="0"/>
  </p:normalViewPr>
  <p:slideViewPr>
    <p:cSldViewPr>
      <p:cViewPr varScale="1">
        <p:scale>
          <a:sx n="103" d="100"/>
          <a:sy n="103" d="100"/>
        </p:scale>
        <p:origin x="300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presProps" Target="pres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1675" y="4416425"/>
            <a:ext cx="5607050" cy="418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4FCB31F6-2FEA-4AF6-A608-EFC2F92AFC7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660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안녕하세요</a:t>
            </a:r>
            <a:r>
              <a:rPr lang="en-US" altLang="ko-KR" dirty="0" smtClean="0"/>
              <a:t>, </a:t>
            </a:r>
            <a:r>
              <a:rPr lang="ko-KR" altLang="en-US" dirty="0" smtClean="0"/>
              <a:t>요번에 새롭게 과제에 </a:t>
            </a:r>
            <a:r>
              <a:rPr lang="ko-KR" altLang="en-US" dirty="0" err="1" smtClean="0"/>
              <a:t>들어오게된</a:t>
            </a:r>
            <a:r>
              <a:rPr lang="ko-KR" altLang="en-US" dirty="0" smtClean="0"/>
              <a:t> 이승환입니다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오늘은 근골격모델을 위한 물리시뮬레이션을 </a:t>
            </a:r>
            <a:r>
              <a:rPr lang="ko-KR" altLang="en-US" dirty="0" err="1" smtClean="0"/>
              <a:t>준비했구요</a:t>
            </a:r>
            <a:r>
              <a:rPr lang="en-US" altLang="ko-KR" dirty="0" smtClean="0"/>
              <a:t>,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제어라는 것이 시뮬레이터에 얹어져 있는 거라</a:t>
            </a:r>
            <a:r>
              <a:rPr lang="en-US" altLang="ko-KR" dirty="0" smtClean="0"/>
              <a:t>, </a:t>
            </a:r>
            <a:r>
              <a:rPr lang="ko-KR" altLang="en-US" dirty="0" smtClean="0"/>
              <a:t>시뮬레이터에 대한 이해가 있어야 합니다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다행이</a:t>
            </a:r>
            <a:r>
              <a:rPr lang="ko-KR" altLang="en-US" baseline="0" dirty="0" smtClean="0"/>
              <a:t> </a:t>
            </a:r>
            <a:r>
              <a:rPr lang="ko-KR" altLang="en-US" dirty="0" smtClean="0"/>
              <a:t>기계과를 졸업하셨다고 하셔서 오늘은 약간의 수학적이고 깊은 내용까지 준비를 좀 해봤습니다</a:t>
            </a:r>
            <a:r>
              <a:rPr lang="en-US" altLang="ko-KR" dirty="0" smtClean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877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사람의 </a:t>
            </a:r>
            <a:r>
              <a:rPr lang="ko-KR" altLang="en-US" dirty="0" err="1" smtClean="0"/>
              <a:t>근골격모델이라고</a:t>
            </a:r>
            <a:r>
              <a:rPr lang="ko-KR" altLang="en-US" dirty="0" smtClean="0"/>
              <a:t> 하는 것은 뼈</a:t>
            </a:r>
            <a:r>
              <a:rPr lang="en-US" altLang="ko-KR" dirty="0" smtClean="0"/>
              <a:t>, </a:t>
            </a:r>
            <a:r>
              <a:rPr lang="ko-KR" altLang="en-US" dirty="0" smtClean="0"/>
              <a:t>근육 뿐만 아니라 </a:t>
            </a:r>
            <a:r>
              <a:rPr lang="ko-KR" altLang="en-US" dirty="0" err="1" smtClean="0"/>
              <a:t>피부등</a:t>
            </a:r>
            <a:r>
              <a:rPr lang="ko-KR" altLang="en-US" dirty="0" smtClean="0"/>
              <a:t> 사람의 움직임에 관여하는 모든 기관을 얘기합니다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하지만 모든 기관을 모델링</a:t>
            </a:r>
            <a:r>
              <a:rPr lang="ko-KR" altLang="en-US" baseline="0" dirty="0" smtClean="0"/>
              <a:t> 하는 것은 시스템을 복잡하게 만들고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풀기 어려운 문제로 바뀌기도하고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때로는 복잡하게 하는 이유가 없는 경우도 있습니다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그래서 보통은 움직임에 가장 큰 기여를 하는 뼈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근육을 모델링 하는 것을 목표로 합니다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673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사람은 </a:t>
            </a:r>
            <a:r>
              <a:rPr lang="en-US" altLang="ko-KR" dirty="0" smtClean="0"/>
              <a:t>650</a:t>
            </a:r>
            <a:r>
              <a:rPr lang="ko-KR" altLang="en-US" dirty="0" smtClean="0"/>
              <a:t>여개의 근육과</a:t>
            </a:r>
            <a:r>
              <a:rPr lang="en-US" altLang="ko-KR" dirty="0" smtClean="0"/>
              <a:t>, 200</a:t>
            </a:r>
            <a:r>
              <a:rPr lang="ko-KR" altLang="en-US" dirty="0" smtClean="0"/>
              <a:t>개의 뼈로 구성되는데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보통은 </a:t>
            </a:r>
            <a:r>
              <a:rPr lang="ko-KR" altLang="en-US" dirty="0" err="1" smtClean="0"/>
              <a:t>로보틱스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컴퓨터 그래픽스 하는 사람들은 사람</a:t>
            </a:r>
            <a:r>
              <a:rPr lang="ko-KR" altLang="en-US" dirty="0" smtClean="0"/>
              <a:t>의 움직임의 </a:t>
            </a:r>
            <a:r>
              <a:rPr lang="ko-KR" altLang="en-US" dirty="0" err="1" smtClean="0"/>
              <a:t>자유도를</a:t>
            </a:r>
            <a:r>
              <a:rPr lang="ko-KR" altLang="en-US" dirty="0" smtClean="0"/>
              <a:t> </a:t>
            </a:r>
            <a:r>
              <a:rPr lang="en-US" altLang="ko-KR" dirty="0" smtClean="0"/>
              <a:t>50 </a:t>
            </a:r>
            <a:r>
              <a:rPr lang="ko-KR" altLang="en-US" dirty="0" smtClean="0"/>
              <a:t>내외로 봅니다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 말은 </a:t>
            </a:r>
            <a:r>
              <a:rPr lang="ko-KR" altLang="en-US" dirty="0" err="1" smtClean="0"/>
              <a:t>즉슨</a:t>
            </a:r>
            <a:r>
              <a:rPr lang="ko-KR" altLang="en-US" dirty="0" smtClean="0"/>
              <a:t> 사람은 모든 뼈를 자유자재로 움직이지 못한다는 말도 </a:t>
            </a:r>
            <a:r>
              <a:rPr lang="ko-KR" altLang="en-US" dirty="0" err="1" smtClean="0"/>
              <a:t>되구요</a:t>
            </a:r>
            <a:r>
              <a:rPr lang="en-US" altLang="ko-KR" dirty="0" smtClean="0"/>
              <a:t>, </a:t>
            </a:r>
            <a:r>
              <a:rPr lang="ko-KR" altLang="en-US" dirty="0" smtClean="0"/>
              <a:t>발과 같이 뼈의 개수는 많지만 </a:t>
            </a:r>
            <a:r>
              <a:rPr lang="ko-KR" altLang="en-US" dirty="0" err="1" smtClean="0"/>
              <a:t>자유도는</a:t>
            </a:r>
            <a:r>
              <a:rPr lang="ko-KR" altLang="en-US" dirty="0" smtClean="0"/>
              <a:t> 매우 떨어지는 부분도 있습니다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그리고 또 보면 근육은 </a:t>
            </a:r>
            <a:r>
              <a:rPr lang="en-US" altLang="ko-KR" dirty="0" smtClean="0"/>
              <a:t>650</a:t>
            </a:r>
            <a:r>
              <a:rPr lang="ko-KR" altLang="en-US" dirty="0" smtClean="0"/>
              <a:t>개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그리고 </a:t>
            </a:r>
            <a:r>
              <a:rPr lang="ko-KR" altLang="en-US" baseline="0" dirty="0" err="1" smtClean="0"/>
              <a:t>자유도는</a:t>
            </a:r>
            <a:r>
              <a:rPr lang="ko-KR" altLang="en-US" baseline="0" dirty="0" smtClean="0"/>
              <a:t> 그것보다 떨어지는 </a:t>
            </a:r>
            <a:r>
              <a:rPr lang="en-US" altLang="ko-KR" baseline="0" dirty="0" smtClean="0"/>
              <a:t>50</a:t>
            </a:r>
            <a:r>
              <a:rPr lang="ko-KR" altLang="en-US" baseline="0" dirty="0" smtClean="0"/>
              <a:t>개 정도인데요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그 말은 여러 개의 근육이 하나의 관절을 돌리는데 기여를 하고있다는 겁니다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err="1" smtClean="0"/>
              <a:t>그러다보면</a:t>
            </a:r>
            <a:r>
              <a:rPr lang="ko-KR" altLang="en-US" baseline="0" dirty="0" smtClean="0"/>
              <a:t> </a:t>
            </a:r>
            <a:r>
              <a:rPr lang="ko-KR" altLang="en-US" sz="1200" dirty="0" smtClean="0">
                <a:ea typeface="굴림" charset="-127"/>
              </a:rPr>
              <a:t>서로 다른 </a:t>
            </a:r>
            <a:r>
              <a:rPr lang="ko-KR" altLang="en-US" sz="1200" dirty="0" err="1" smtClean="0">
                <a:ea typeface="굴림" charset="-127"/>
              </a:rPr>
              <a:t>근흥분도로</a:t>
            </a:r>
            <a:r>
              <a:rPr lang="ko-KR" altLang="en-US" sz="1200" dirty="0" smtClean="0">
                <a:ea typeface="굴림" charset="-127"/>
              </a:rPr>
              <a:t> 같은 </a:t>
            </a:r>
            <a:r>
              <a:rPr lang="ko-KR" altLang="en-US" sz="1200" dirty="0" err="1" smtClean="0">
                <a:ea typeface="굴림" charset="-127"/>
              </a:rPr>
              <a:t>돌림힘을</a:t>
            </a:r>
            <a:r>
              <a:rPr lang="ko-KR" altLang="en-US" sz="1200" dirty="0" smtClean="0">
                <a:ea typeface="굴림" charset="-127"/>
              </a:rPr>
              <a:t> 만들 수 있는데요</a:t>
            </a:r>
            <a:r>
              <a:rPr lang="en-US" altLang="ko-KR" sz="1200" dirty="0" smtClean="0">
                <a:ea typeface="굴림" charset="-127"/>
              </a:rPr>
              <a:t>, </a:t>
            </a:r>
            <a:r>
              <a:rPr lang="ko-KR" altLang="en-US" sz="1200" dirty="0" smtClean="0">
                <a:ea typeface="굴림" charset="-127"/>
              </a:rPr>
              <a:t>밑의 근육을 예로 들면</a:t>
            </a:r>
            <a:r>
              <a:rPr lang="en-US" altLang="ko-KR" sz="1200" dirty="0" smtClean="0">
                <a:ea typeface="굴림" charset="-127"/>
              </a:rPr>
              <a:t>, </a:t>
            </a:r>
            <a:r>
              <a:rPr lang="ko-KR" altLang="en-US" sz="1200" dirty="0" smtClean="0">
                <a:ea typeface="굴림" charset="-127"/>
              </a:rPr>
              <a:t>위의 </a:t>
            </a:r>
            <a:r>
              <a:rPr lang="ko-KR" altLang="en-US" sz="1200" dirty="0" err="1" smtClean="0">
                <a:ea typeface="굴림" charset="-127"/>
              </a:rPr>
              <a:t>근육이랑</a:t>
            </a:r>
            <a:r>
              <a:rPr lang="ko-KR" altLang="en-US" sz="1200" dirty="0" smtClean="0">
                <a:ea typeface="굴림" charset="-127"/>
              </a:rPr>
              <a:t> 아래</a:t>
            </a:r>
            <a:r>
              <a:rPr lang="ko-KR" altLang="en-US" sz="1200" baseline="0" dirty="0" smtClean="0">
                <a:ea typeface="굴림" charset="-127"/>
              </a:rPr>
              <a:t> </a:t>
            </a:r>
            <a:r>
              <a:rPr lang="ko-KR" altLang="en-US" sz="1200" baseline="0" dirty="0" err="1" smtClean="0">
                <a:ea typeface="굴림" charset="-127"/>
              </a:rPr>
              <a:t>근육이랑</a:t>
            </a:r>
            <a:r>
              <a:rPr lang="ko-KR" altLang="en-US" sz="1200" baseline="0" dirty="0" smtClean="0">
                <a:ea typeface="굴림" charset="-127"/>
              </a:rPr>
              <a:t> 똑같이 </a:t>
            </a:r>
            <a:r>
              <a:rPr lang="en-US" altLang="ko-KR" sz="1200" baseline="0" dirty="0" smtClean="0">
                <a:ea typeface="굴림" charset="-127"/>
              </a:rPr>
              <a:t>1</a:t>
            </a:r>
            <a:r>
              <a:rPr lang="ko-KR" altLang="en-US" sz="1200" baseline="0" dirty="0" smtClean="0">
                <a:ea typeface="굴림" charset="-127"/>
              </a:rPr>
              <a:t>씩 당기는 거랑</a:t>
            </a:r>
            <a:r>
              <a:rPr lang="en-US" altLang="ko-KR" sz="1200" baseline="0" dirty="0" smtClean="0">
                <a:ea typeface="굴림" charset="-127"/>
              </a:rPr>
              <a:t>, </a:t>
            </a:r>
            <a:r>
              <a:rPr lang="ko-KR" altLang="en-US" sz="1200" baseline="0" dirty="0" smtClean="0">
                <a:ea typeface="굴림" charset="-127"/>
              </a:rPr>
              <a:t>똑같이 </a:t>
            </a:r>
            <a:r>
              <a:rPr lang="en-US" altLang="ko-KR" sz="1200" baseline="0" dirty="0" smtClean="0">
                <a:ea typeface="굴림" charset="-127"/>
              </a:rPr>
              <a:t>0.5</a:t>
            </a:r>
            <a:r>
              <a:rPr lang="ko-KR" altLang="en-US" sz="1200" baseline="0" dirty="0" smtClean="0">
                <a:ea typeface="굴림" charset="-127"/>
              </a:rPr>
              <a:t>씩 당기는 거랑</a:t>
            </a:r>
            <a:r>
              <a:rPr lang="en-US" altLang="ko-KR" sz="1200" baseline="0" dirty="0" smtClean="0">
                <a:ea typeface="굴림" charset="-127"/>
              </a:rPr>
              <a:t>, </a:t>
            </a:r>
            <a:r>
              <a:rPr lang="ko-KR" altLang="en-US" sz="1200" baseline="0" dirty="0" smtClean="0">
                <a:ea typeface="굴림" charset="-127"/>
              </a:rPr>
              <a:t>관절에 걸리는 토크는 같다는 겁니다</a:t>
            </a:r>
            <a:r>
              <a:rPr lang="en-US" altLang="ko-KR" sz="1200" baseline="0" dirty="0" smtClean="0">
                <a:ea typeface="굴림" charset="-127"/>
              </a:rPr>
              <a:t>.</a:t>
            </a:r>
          </a:p>
          <a:p>
            <a:endParaRPr lang="en-US" altLang="ko-KR" sz="1200" baseline="0" dirty="0" smtClean="0">
              <a:ea typeface="굴림" charset="-127"/>
            </a:endParaRPr>
          </a:p>
          <a:p>
            <a:r>
              <a:rPr lang="ko-KR" altLang="en-US" sz="1200" baseline="0" dirty="0" smtClean="0">
                <a:ea typeface="굴림" charset="-127"/>
              </a:rPr>
              <a:t>어찌됐든 사람의 뇌는 이러한 근육들을 적절히 </a:t>
            </a:r>
            <a:r>
              <a:rPr lang="ko-KR" altLang="en-US" sz="1200" baseline="0" dirty="0" err="1" smtClean="0">
                <a:ea typeface="굴림" charset="-127"/>
              </a:rPr>
              <a:t>흥분시키면서</a:t>
            </a:r>
            <a:r>
              <a:rPr lang="ko-KR" altLang="en-US" sz="1200" baseline="0" dirty="0" smtClean="0">
                <a:ea typeface="굴림" charset="-127"/>
              </a:rPr>
              <a:t> </a:t>
            </a:r>
            <a:r>
              <a:rPr lang="ko-KR" altLang="en-US" sz="1200" baseline="0" dirty="0" err="1" smtClean="0">
                <a:ea typeface="굴림" charset="-127"/>
              </a:rPr>
              <a:t>원하는대로</a:t>
            </a:r>
            <a:r>
              <a:rPr lang="ko-KR" altLang="en-US" sz="1200" baseline="0" dirty="0" smtClean="0">
                <a:ea typeface="굴림" charset="-127"/>
              </a:rPr>
              <a:t> 움직이거나 밸런스를 유지합니다</a:t>
            </a:r>
            <a:r>
              <a:rPr lang="en-US" altLang="ko-KR" sz="1200" baseline="0" dirty="0" smtClean="0">
                <a:ea typeface="굴림" charset="-127"/>
              </a:rPr>
              <a:t>.</a:t>
            </a:r>
            <a:endParaRPr lang="en-US" altLang="ko-KR" baseline="0" dirty="0" smtClean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108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저희가 최종적으로 하고 싶은 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이것처럼 </a:t>
            </a:r>
            <a:r>
              <a:rPr lang="ko-KR" altLang="en-US" dirty="0" err="1" smtClean="0"/>
              <a:t>근골격계를</a:t>
            </a:r>
            <a:r>
              <a:rPr lang="ko-KR" altLang="en-US" dirty="0" smtClean="0"/>
              <a:t> 물리시뮬레이터에 넣고 이 모델을 저희가 원하는 방향대로 </a:t>
            </a:r>
            <a:r>
              <a:rPr lang="ko-KR" altLang="en-US" dirty="0" err="1" smtClean="0"/>
              <a:t>움직이게하는</a:t>
            </a:r>
            <a:r>
              <a:rPr lang="ko-KR" altLang="en-US" dirty="0" smtClean="0"/>
              <a:t> 등등 </a:t>
            </a:r>
            <a:r>
              <a:rPr lang="ko-KR" altLang="en-US" dirty="0" err="1" smtClean="0"/>
              <a:t>다양한걸</a:t>
            </a:r>
            <a:r>
              <a:rPr lang="ko-KR" altLang="en-US" dirty="0" smtClean="0"/>
              <a:t> 해보게 </a:t>
            </a:r>
            <a:r>
              <a:rPr lang="ko-KR" altLang="en-US" dirty="0" err="1" smtClean="0"/>
              <a:t>하는겁니다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err="1" smtClean="0"/>
              <a:t>이동영상은</a:t>
            </a:r>
            <a:r>
              <a:rPr lang="ko-KR" altLang="en-US" dirty="0" smtClean="0"/>
              <a:t> 나중에 더 깊게 설명해드리겠습니다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965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3D </a:t>
            </a:r>
            <a:r>
              <a:rPr lang="ko-KR" altLang="en-US" dirty="0" smtClean="0"/>
              <a:t>버전도 </a:t>
            </a:r>
            <a:r>
              <a:rPr lang="ko-KR" altLang="en-US" dirty="0" err="1" smtClean="0"/>
              <a:t>있구요</a:t>
            </a:r>
            <a:r>
              <a:rPr lang="en-US" altLang="ko-KR" dirty="0" smtClean="0"/>
              <a:t>,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저희는 일단 하체는 구현을 </a:t>
            </a:r>
            <a:r>
              <a:rPr lang="ko-KR" altLang="en-US" dirty="0" err="1" smtClean="0"/>
              <a:t>안해놓은</a:t>
            </a:r>
            <a:r>
              <a:rPr lang="ko-KR" altLang="en-US" dirty="0" smtClean="0"/>
              <a:t> 상태인데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그 이유가 일단 하체를 넣으면 문제가 많이 어려워져서</a:t>
            </a:r>
            <a:r>
              <a:rPr lang="en-US" altLang="ko-KR" dirty="0" smtClean="0"/>
              <a:t>, </a:t>
            </a:r>
            <a:r>
              <a:rPr lang="ko-KR" altLang="en-US" dirty="0" smtClean="0"/>
              <a:t>먼저 테스트 겸으로 상체만 모델링을 해놓은 상태입니다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그리고 </a:t>
            </a:r>
            <a:r>
              <a:rPr lang="ko-KR" altLang="en-US" dirty="0" err="1" smtClean="0"/>
              <a:t>저글링을</a:t>
            </a:r>
            <a:r>
              <a:rPr lang="ko-KR" altLang="en-US" dirty="0" smtClean="0"/>
              <a:t> 목표로 삼은 것은</a:t>
            </a:r>
            <a:r>
              <a:rPr lang="en-US" altLang="ko-KR" dirty="0" smtClean="0"/>
              <a:t>, </a:t>
            </a:r>
            <a:r>
              <a:rPr lang="ko-KR" altLang="en-US" dirty="0" smtClean="0"/>
              <a:t>사실은 </a:t>
            </a:r>
            <a:r>
              <a:rPr lang="ko-KR" altLang="en-US" dirty="0" err="1" smtClean="0"/>
              <a:t>별이유가</a:t>
            </a:r>
            <a:r>
              <a:rPr lang="ko-KR" altLang="en-US" dirty="0" smtClean="0"/>
              <a:t> 없기는 한데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상체를 가지고 </a:t>
            </a:r>
            <a:r>
              <a:rPr lang="ko-KR" altLang="en-US" baseline="0" dirty="0" err="1" smtClean="0"/>
              <a:t>할수있는것중에</a:t>
            </a:r>
            <a:r>
              <a:rPr lang="ko-KR" altLang="en-US" baseline="0" dirty="0" smtClean="0"/>
              <a:t> 어려운 컨트롤이 뭐가 있을까 </a:t>
            </a:r>
            <a:r>
              <a:rPr lang="ko-KR" altLang="en-US" baseline="0" dirty="0" err="1" smtClean="0"/>
              <a:t>했을때</a:t>
            </a:r>
            <a:r>
              <a:rPr lang="ko-KR" altLang="en-US" baseline="0" dirty="0" smtClean="0"/>
              <a:t> 생각나는게 </a:t>
            </a:r>
            <a:r>
              <a:rPr lang="ko-KR" altLang="en-US" baseline="0" dirty="0" err="1" smtClean="0"/>
              <a:t>저글링이라</a:t>
            </a:r>
            <a:r>
              <a:rPr lang="ko-KR" altLang="en-US" baseline="0" dirty="0" smtClean="0"/>
              <a:t> 일단은 </a:t>
            </a:r>
            <a:r>
              <a:rPr lang="ko-KR" altLang="en-US" baseline="0" dirty="0" err="1" smtClean="0"/>
              <a:t>저글링을</a:t>
            </a:r>
            <a:r>
              <a:rPr lang="ko-KR" altLang="en-US" baseline="0" dirty="0" smtClean="0"/>
              <a:t> 목표로 잡았습니다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947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이제부터 본격적으로 물리</a:t>
            </a:r>
            <a:r>
              <a:rPr lang="ko-KR" altLang="en-US" baseline="0" dirty="0" smtClean="0"/>
              <a:t> 시뮬레이션을 한다고 했을 때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아까 저 모델을 보면 뼈는 </a:t>
            </a:r>
            <a:r>
              <a:rPr lang="en-US" altLang="ko-KR" baseline="0" dirty="0" smtClean="0"/>
              <a:t>Rigid</a:t>
            </a:r>
            <a:r>
              <a:rPr lang="ko-KR" altLang="en-US" baseline="0" dirty="0" smtClean="0"/>
              <a:t>하고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근육은 </a:t>
            </a:r>
            <a:r>
              <a:rPr lang="en-US" altLang="ko-KR" baseline="0" dirty="0" smtClean="0"/>
              <a:t>Soft</a:t>
            </a:r>
            <a:r>
              <a:rPr lang="ko-KR" altLang="en-US" baseline="0" dirty="0" smtClean="0"/>
              <a:t>하죠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안타깝게도 뼈와 근육은 같은 시뮬레이터에서 돌릴 수가 없습니다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dirty="0" smtClean="0"/>
              <a:t>분자단위에서는 사실 가능하지만</a:t>
            </a:r>
            <a:r>
              <a:rPr lang="en-US" altLang="ko-KR" dirty="0" smtClean="0"/>
              <a:t>, </a:t>
            </a:r>
            <a:r>
              <a:rPr lang="ko-KR" altLang="en-US" dirty="0" smtClean="0"/>
              <a:t>단순히 같은 시뮬레이터에서 돌리기 위해 </a:t>
            </a:r>
            <a:r>
              <a:rPr lang="ko-KR" altLang="en-US" dirty="0" err="1" smtClean="0"/>
              <a:t>분자단위</a:t>
            </a:r>
            <a:r>
              <a:rPr lang="ko-KR" altLang="en-US" dirty="0" smtClean="0"/>
              <a:t> 시뮬레이션을 하는 사람은 아무도 없겠죠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그래서 </a:t>
            </a:r>
            <a:r>
              <a:rPr lang="ko-KR" altLang="en-US" dirty="0" err="1" smtClean="0"/>
              <a:t>뼈랑</a:t>
            </a:r>
            <a:r>
              <a:rPr lang="ko-KR" altLang="en-US" dirty="0" smtClean="0"/>
              <a:t> 근육을 따로 시뮬레이션하고</a:t>
            </a:r>
            <a:r>
              <a:rPr lang="en-US" altLang="ko-KR" dirty="0" smtClean="0"/>
              <a:t>, </a:t>
            </a:r>
            <a:r>
              <a:rPr lang="ko-KR" altLang="en-US" dirty="0" smtClean="0"/>
              <a:t>둘의 관계를 이어서 근골격모델을 시뮬레이션 </a:t>
            </a:r>
            <a:r>
              <a:rPr lang="ko-KR" altLang="en-US" dirty="0" err="1" smtClean="0"/>
              <a:t>하게됩니다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51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골격 시뮬레이션을 먼저 보면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사람을 로봇으로 간주를 하구요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이게 </a:t>
            </a:r>
            <a:r>
              <a:rPr lang="ko-KR" altLang="en-US" baseline="0" dirty="0" err="1" smtClean="0"/>
              <a:t>무슨말이냐면</a:t>
            </a:r>
            <a:r>
              <a:rPr lang="ko-KR" altLang="en-US" baseline="0" dirty="0" smtClean="0"/>
              <a:t> 사람을 </a:t>
            </a:r>
            <a:r>
              <a:rPr lang="en-US" altLang="ko-KR" baseline="0" dirty="0" smtClean="0"/>
              <a:t>Link</a:t>
            </a:r>
            <a:r>
              <a:rPr lang="ko-KR" altLang="en-US" baseline="0" dirty="0" smtClean="0"/>
              <a:t>와 </a:t>
            </a:r>
            <a:r>
              <a:rPr lang="en-US" altLang="ko-KR" baseline="0" dirty="0" smtClean="0"/>
              <a:t>Joint</a:t>
            </a:r>
            <a:r>
              <a:rPr lang="ko-KR" altLang="en-US" baseline="0" dirty="0" smtClean="0"/>
              <a:t>로 이루어진 로봇으로 </a:t>
            </a:r>
            <a:r>
              <a:rPr lang="ko-KR" altLang="en-US" baseline="0" dirty="0" err="1" smtClean="0"/>
              <a:t>보겠다는겁니다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그렇게 하면 이제 수식적인 표현이 가능해지는데요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어깨관절을 보면 </a:t>
            </a:r>
            <a:r>
              <a:rPr lang="en-US" altLang="ko-KR" baseline="0" dirty="0" smtClean="0"/>
              <a:t>Ball-and-socket </a:t>
            </a:r>
            <a:r>
              <a:rPr lang="ko-KR" altLang="en-US" baseline="0" dirty="0" smtClean="0"/>
              <a:t>조인트로 모델링하면 딱 맞겠죠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또 팔꿈치같은 경우는 자유도가 한 개인 </a:t>
            </a:r>
            <a:r>
              <a:rPr lang="en-US" altLang="ko-KR" baseline="0" dirty="0" smtClean="0"/>
              <a:t>Hinge </a:t>
            </a:r>
            <a:r>
              <a:rPr lang="ko-KR" altLang="en-US" baseline="0" dirty="0" smtClean="0"/>
              <a:t>조인트</a:t>
            </a:r>
            <a:r>
              <a:rPr lang="en-US" altLang="ko-KR" baseline="0" dirty="0" smtClean="0"/>
              <a:t>,</a:t>
            </a:r>
            <a:r>
              <a:rPr lang="ko-KR" altLang="en-US" baseline="0" dirty="0" smtClean="0"/>
              <a:t>혹은 </a:t>
            </a:r>
            <a:r>
              <a:rPr lang="en-US" altLang="ko-KR" baseline="0" dirty="0" smtClean="0"/>
              <a:t>Revolute </a:t>
            </a:r>
            <a:r>
              <a:rPr lang="ko-KR" altLang="en-US" baseline="0" dirty="0" smtClean="0"/>
              <a:t>조인트로 모델링하면 되겠죠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실제로 사람은 조금 다르기는 한데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예를 들면 팔꿈치의 경우도 사실은 자유도가 한 개는 아니죠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근데 이런걸 모델링 하다 보면 문제가 점점 어려워지니까 이상적인 로봇으로 </a:t>
            </a:r>
            <a:r>
              <a:rPr lang="ko-KR" altLang="en-US" baseline="0" dirty="0" err="1" smtClean="0"/>
              <a:t>간주하겠다는겁니다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그래서 이 골격 모델을 가지고 모두가 아는 뉴턴의 제</a:t>
            </a:r>
            <a:r>
              <a:rPr lang="en-US" altLang="ko-KR" baseline="0" dirty="0" smtClean="0"/>
              <a:t>2</a:t>
            </a:r>
            <a:r>
              <a:rPr lang="ko-KR" altLang="en-US" baseline="0" dirty="0" smtClean="0"/>
              <a:t>법칙을 풀면 되는데요</a:t>
            </a:r>
            <a:r>
              <a:rPr lang="en-US" altLang="ko-KR" baseline="0" dirty="0" smtClean="0"/>
              <a:t>,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790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가장 먼저 생각해 </a:t>
            </a:r>
            <a:r>
              <a:rPr lang="ko-KR" altLang="en-US" dirty="0" err="1" smtClean="0"/>
              <a:t>볼수있는</a:t>
            </a:r>
            <a:r>
              <a:rPr lang="ko-KR" altLang="en-US" dirty="0" smtClean="0"/>
              <a:t> 방법을 생각해보죠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먼저 </a:t>
            </a:r>
            <a:r>
              <a:rPr lang="ko-KR" altLang="en-US" dirty="0" err="1" smtClean="0"/>
              <a:t>바디마다</a:t>
            </a:r>
            <a:r>
              <a:rPr lang="ko-KR" altLang="en-US" dirty="0" smtClean="0"/>
              <a:t> 붙어있는 </a:t>
            </a:r>
            <a:r>
              <a:rPr lang="en-US" altLang="ko-KR" dirty="0" err="1" smtClean="0"/>
              <a:t>coordinat</a:t>
            </a:r>
            <a:r>
              <a:rPr lang="ko-KR" altLang="en-US" dirty="0" smtClean="0"/>
              <a:t>를 잡고요</a:t>
            </a:r>
            <a:r>
              <a:rPr lang="en-US" altLang="ko-KR" dirty="0" smtClean="0"/>
              <a:t>, f=ma</a:t>
            </a:r>
            <a:r>
              <a:rPr lang="ko-KR" altLang="en-US" dirty="0" smtClean="0"/>
              <a:t>를 풀면 됩니다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근데 이렇게 풀면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조인트끼리</a:t>
            </a:r>
            <a:r>
              <a:rPr lang="ko-KR" altLang="en-US" dirty="0" smtClean="0"/>
              <a:t> 풀리게 되겠죠</a:t>
            </a:r>
            <a:r>
              <a:rPr lang="en-US" altLang="ko-KR" dirty="0" smtClean="0"/>
              <a:t>. </a:t>
            </a:r>
            <a:r>
              <a:rPr lang="ko-KR" altLang="en-US" dirty="0" smtClean="0"/>
              <a:t>그래서 </a:t>
            </a:r>
            <a:r>
              <a:rPr lang="ko-KR" altLang="en-US" dirty="0" err="1" smtClean="0"/>
              <a:t>후처리로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조인트끼리</a:t>
            </a:r>
            <a:r>
              <a:rPr lang="ko-KR" altLang="en-US" dirty="0" smtClean="0"/>
              <a:t> 묶여있다는 조건을 </a:t>
            </a:r>
            <a:r>
              <a:rPr lang="ko-KR" altLang="en-US" dirty="0" err="1" smtClean="0"/>
              <a:t>해결해줘야합니다</a:t>
            </a:r>
            <a:r>
              <a:rPr lang="en-US" altLang="ko-KR" dirty="0" smtClean="0"/>
              <a:t>.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8645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이게 그렇게 </a:t>
            </a:r>
            <a:r>
              <a:rPr lang="ko-KR" altLang="en-US" dirty="0" err="1" smtClean="0"/>
              <a:t>푼건데요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잘풀면</a:t>
            </a:r>
            <a:r>
              <a:rPr lang="ko-KR" altLang="en-US" dirty="0" smtClean="0"/>
              <a:t> 왼쪽같이 안정적으로 시뮬레이션을 할 수 있는데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못 풀면 오른쪽같이 시뮬레이션이 터지게 됩니다</a:t>
            </a:r>
            <a:r>
              <a:rPr lang="en-US" altLang="ko-KR" dirty="0" smtClean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6366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보통은 다른</a:t>
            </a:r>
            <a:r>
              <a:rPr lang="ko-KR" altLang="en-US" baseline="0" dirty="0" smtClean="0"/>
              <a:t> 방식을 이용하게 되는데요</a:t>
            </a:r>
            <a:r>
              <a:rPr lang="en-US" altLang="ko-KR" baseline="0" dirty="0" smtClean="0"/>
              <a:t>, </a:t>
            </a:r>
            <a:r>
              <a:rPr lang="ko-KR" altLang="en-US" baseline="0" dirty="0" err="1" smtClean="0"/>
              <a:t>아까같이</a:t>
            </a:r>
            <a:r>
              <a:rPr lang="ko-KR" altLang="en-US" baseline="0" dirty="0" smtClean="0"/>
              <a:t> 바디에 </a:t>
            </a:r>
            <a:r>
              <a:rPr lang="ko-KR" altLang="en-US" baseline="0" dirty="0" err="1" smtClean="0"/>
              <a:t>좌표계를</a:t>
            </a:r>
            <a:r>
              <a:rPr lang="ko-KR" altLang="en-US" baseline="0" dirty="0" smtClean="0"/>
              <a:t> 잡는게 아니라</a:t>
            </a:r>
            <a:r>
              <a:rPr lang="en-US" altLang="ko-KR" baseline="0" dirty="0" smtClean="0"/>
              <a:t>, </a:t>
            </a:r>
            <a:r>
              <a:rPr lang="ko-KR" altLang="en-US" baseline="0" dirty="0" err="1" smtClean="0"/>
              <a:t>조인트마다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좌표계를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잡구요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이 </a:t>
            </a:r>
            <a:r>
              <a:rPr lang="ko-KR" altLang="en-US" baseline="0" dirty="0" err="1" smtClean="0"/>
              <a:t>좌표계의</a:t>
            </a:r>
            <a:r>
              <a:rPr lang="ko-KR" altLang="en-US" baseline="0" dirty="0" smtClean="0"/>
              <a:t> 경우는 더 이상 직각좌표계가 아니기 때문에 일반 </a:t>
            </a:r>
            <a:r>
              <a:rPr lang="ko-KR" altLang="en-US" baseline="0" dirty="0" err="1" smtClean="0"/>
              <a:t>좌표계라고</a:t>
            </a:r>
            <a:r>
              <a:rPr lang="ko-KR" altLang="en-US" baseline="0" dirty="0" smtClean="0"/>
              <a:t> 부릅니다</a:t>
            </a:r>
            <a:r>
              <a:rPr lang="en-US" altLang="ko-KR" baseline="0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그래서 </a:t>
            </a:r>
            <a:r>
              <a:rPr lang="en-US" altLang="ko-KR" dirty="0" smtClean="0"/>
              <a:t>theta</a:t>
            </a:r>
            <a:r>
              <a:rPr lang="ko-KR" altLang="en-US" dirty="0" smtClean="0"/>
              <a:t>에 대해서 </a:t>
            </a:r>
            <a:r>
              <a:rPr lang="en-US" altLang="ko-KR" dirty="0" smtClean="0"/>
              <a:t>Dynamics</a:t>
            </a:r>
            <a:r>
              <a:rPr lang="ko-KR" altLang="en-US" dirty="0" smtClean="0"/>
              <a:t>를 기술하면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사실 그 안에 </a:t>
            </a:r>
            <a:r>
              <a:rPr lang="en-US" altLang="ko-KR" dirty="0" smtClean="0"/>
              <a:t>Link</a:t>
            </a:r>
            <a:r>
              <a:rPr lang="ko-KR" altLang="en-US" dirty="0" err="1" smtClean="0"/>
              <a:t>끼리는</a:t>
            </a:r>
            <a:r>
              <a:rPr lang="ko-KR" altLang="en-US" dirty="0" smtClean="0"/>
              <a:t> 조인트로 연결되어있다는 조건이 들어있습니다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다만 문제가 좀 어려워지는 부분이 있는데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어찌됬던</a:t>
            </a:r>
            <a:r>
              <a:rPr lang="ko-KR" altLang="en-US" dirty="0" smtClean="0"/>
              <a:t> 요렇게 </a:t>
            </a:r>
            <a:r>
              <a:rPr lang="ko-KR" altLang="en-US" dirty="0" err="1" smtClean="0"/>
              <a:t>풀게되면</a:t>
            </a:r>
            <a:r>
              <a:rPr lang="ko-KR" altLang="en-US" dirty="0" smtClean="0"/>
              <a:t> 아까보다 </a:t>
            </a:r>
            <a:r>
              <a:rPr lang="ko-KR" altLang="en-US" dirty="0" err="1" smtClean="0"/>
              <a:t>조금더</a:t>
            </a:r>
            <a:r>
              <a:rPr lang="ko-KR" altLang="en-US" dirty="0" smtClean="0"/>
              <a:t> 안정적인 시뮬레이션이 가능해집니다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1391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err="1" smtClean="0"/>
              <a:t>이친구는</a:t>
            </a:r>
            <a:r>
              <a:rPr lang="ko-KR" altLang="en-US" dirty="0" smtClean="0"/>
              <a:t> 그렇게 </a:t>
            </a:r>
            <a:r>
              <a:rPr lang="ko-KR" altLang="en-US" dirty="0" err="1" smtClean="0"/>
              <a:t>푼건데</a:t>
            </a:r>
            <a:r>
              <a:rPr lang="en-US" altLang="ko-KR" dirty="0" smtClean="0"/>
              <a:t>,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얘도 발산을 </a:t>
            </a:r>
            <a:r>
              <a:rPr lang="ko-KR" altLang="en-US" dirty="0" err="1" smtClean="0"/>
              <a:t>하긴하는데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그래도 최소한 </a:t>
            </a:r>
            <a:r>
              <a:rPr lang="ko-KR" altLang="en-US" baseline="0" dirty="0" err="1" smtClean="0"/>
              <a:t>링크끼리는</a:t>
            </a:r>
            <a:r>
              <a:rPr lang="ko-KR" altLang="en-US" baseline="0" dirty="0" smtClean="0"/>
              <a:t> 연결이 </a:t>
            </a:r>
            <a:r>
              <a:rPr lang="ko-KR" altLang="en-US" baseline="0" dirty="0" err="1" smtClean="0"/>
              <a:t>되어있구요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이렇게 </a:t>
            </a:r>
            <a:r>
              <a:rPr lang="ko-KR" altLang="en-US" baseline="0" dirty="0" err="1" smtClean="0"/>
              <a:t>발산하는건</a:t>
            </a:r>
            <a:r>
              <a:rPr lang="ko-KR" altLang="en-US" baseline="0" dirty="0" smtClean="0"/>
              <a:t> 단순히 </a:t>
            </a:r>
            <a:r>
              <a:rPr lang="ko-KR" altLang="en-US" baseline="0" dirty="0" err="1" smtClean="0"/>
              <a:t>댐핑을</a:t>
            </a:r>
            <a:r>
              <a:rPr lang="ko-KR" altLang="en-US" baseline="0" dirty="0" smtClean="0"/>
              <a:t> 넣으면 처리가 가능하기때문에 큰 문제가 아닙니다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7562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이 역학을 풀려면 </a:t>
            </a:r>
            <a:r>
              <a:rPr lang="en-US" altLang="ko-KR" dirty="0" smtClean="0"/>
              <a:t>theta</a:t>
            </a:r>
            <a:r>
              <a:rPr lang="ko-KR" altLang="en-US" dirty="0" smtClean="0"/>
              <a:t>와</a:t>
            </a:r>
            <a:r>
              <a:rPr lang="en-US" altLang="ko-KR" baseline="0" dirty="0" smtClean="0"/>
              <a:t> x</a:t>
            </a:r>
            <a:r>
              <a:rPr lang="ko-KR" altLang="en-US" baseline="0" dirty="0" smtClean="0"/>
              <a:t>의 관계를 알아야하는데 그것을 </a:t>
            </a:r>
            <a:r>
              <a:rPr lang="en-US" altLang="ko-KR" baseline="0" dirty="0" smtClean="0"/>
              <a:t>Kinematics</a:t>
            </a:r>
            <a:r>
              <a:rPr lang="ko-KR" altLang="en-US" baseline="0" dirty="0" smtClean="0"/>
              <a:t>라고 부릅니다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그래서 손의 좌표를 </a:t>
            </a:r>
            <a:r>
              <a:rPr lang="ko-KR" altLang="en-US" baseline="0" dirty="0" err="1" smtClean="0"/>
              <a:t>구하겠다고하면</a:t>
            </a:r>
            <a:r>
              <a:rPr lang="en-US" altLang="ko-KR" baseline="0" dirty="0" smtClean="0"/>
              <a:t>, chain</a:t>
            </a:r>
            <a:r>
              <a:rPr lang="ko-KR" altLang="en-US" baseline="0" dirty="0" smtClean="0"/>
              <a:t>을 따라 움직이면 되는데요</a:t>
            </a:r>
            <a:r>
              <a:rPr lang="en-US" altLang="ko-KR" baseline="0" dirty="0" smtClean="0"/>
              <a:t>,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6673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T1</a:t>
            </a:r>
            <a:r>
              <a:rPr lang="ko-KR" altLang="en-US" dirty="0" smtClean="0"/>
              <a:t>을 곱하면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원점에 있던 좌표계가 </a:t>
            </a:r>
            <a:r>
              <a:rPr lang="ko-KR" altLang="en-US" dirty="0" err="1" smtClean="0"/>
              <a:t>어깨쪽으로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이동하구요</a:t>
            </a:r>
            <a:r>
              <a:rPr lang="en-US" altLang="ko-KR" dirty="0" smtClean="0"/>
              <a:t>,T1 </a:t>
            </a:r>
            <a:r>
              <a:rPr lang="ko-KR" altLang="en-US" dirty="0" err="1" smtClean="0"/>
              <a:t>이라고하는건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회전변환</a:t>
            </a:r>
            <a:r>
              <a:rPr lang="ko-KR" altLang="en-US" dirty="0" smtClean="0"/>
              <a:t> </a:t>
            </a:r>
            <a:r>
              <a:rPr lang="en-US" altLang="ko-KR" dirty="0" smtClean="0"/>
              <a:t>+ translation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으로 </a:t>
            </a:r>
            <a:r>
              <a:rPr lang="ko-KR" altLang="en-US" baseline="0" dirty="0" err="1" smtClean="0"/>
              <a:t>표현되구요</a:t>
            </a:r>
            <a:r>
              <a:rPr lang="en-US" altLang="ko-KR" baseline="0" dirty="0" smtClean="0"/>
              <a:t>,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524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err="1" smtClean="0"/>
              <a:t>쭉쭉쭉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이동하면되는데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사실 </a:t>
            </a:r>
            <a:r>
              <a:rPr lang="en-US" altLang="ko-KR" dirty="0" smtClean="0"/>
              <a:t>Kinematics</a:t>
            </a:r>
            <a:r>
              <a:rPr lang="ko-KR" altLang="en-US" dirty="0" smtClean="0"/>
              <a:t>까지는 할 만한데</a:t>
            </a:r>
            <a:r>
              <a:rPr lang="en-US" altLang="ko-KR" dirty="0" smtClean="0"/>
              <a:t>,</a:t>
            </a:r>
          </a:p>
          <a:p>
            <a:r>
              <a:rPr lang="en-US" altLang="ko-KR" dirty="0" smtClean="0"/>
              <a:t>Dynamics</a:t>
            </a:r>
            <a:r>
              <a:rPr lang="ko-KR" altLang="en-US" dirty="0" smtClean="0"/>
              <a:t>를 </a:t>
            </a:r>
            <a:r>
              <a:rPr lang="ko-KR" altLang="en-US" dirty="0" err="1" smtClean="0"/>
              <a:t>풀겠다고하면</a:t>
            </a:r>
            <a:r>
              <a:rPr lang="en-US" altLang="ko-KR" dirty="0" smtClean="0"/>
              <a:t>, f=ma</a:t>
            </a:r>
            <a:r>
              <a:rPr lang="ko-KR" altLang="en-US" dirty="0" smtClean="0"/>
              <a:t>를 풀어야하니까 이걸 </a:t>
            </a:r>
            <a:r>
              <a:rPr lang="ko-KR" altLang="en-US" dirty="0" err="1" smtClean="0"/>
              <a:t>두번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미분해야하는게</a:t>
            </a:r>
            <a:r>
              <a:rPr lang="ko-KR" altLang="en-US" dirty="0" smtClean="0"/>
              <a:t> 가장 고통스러운 점입니다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2800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어찌 되었던 잘 변환을 하면 </a:t>
            </a:r>
            <a:r>
              <a:rPr lang="ko-KR" altLang="en-US" dirty="0" err="1" smtClean="0"/>
              <a:t>요런식으로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바뀌구요</a:t>
            </a:r>
            <a:r>
              <a:rPr lang="en-US" altLang="ko-KR" dirty="0" smtClean="0"/>
              <a:t>, </a:t>
            </a:r>
            <a:r>
              <a:rPr lang="ko-KR" altLang="en-US" dirty="0" smtClean="0"/>
              <a:t>원래는 </a:t>
            </a:r>
            <a:r>
              <a:rPr lang="en-US" altLang="ko-KR" dirty="0" smtClean="0"/>
              <a:t>x</a:t>
            </a:r>
            <a:r>
              <a:rPr lang="ko-KR" altLang="en-US" dirty="0" smtClean="0"/>
              <a:t>에 대한 식이었는데 </a:t>
            </a:r>
            <a:r>
              <a:rPr lang="en-US" altLang="ko-KR" dirty="0" smtClean="0"/>
              <a:t>theta</a:t>
            </a:r>
            <a:r>
              <a:rPr lang="ko-KR" altLang="en-US" dirty="0" smtClean="0"/>
              <a:t>에 대한 식으로 바뀌게 됩니다</a:t>
            </a:r>
            <a:r>
              <a:rPr lang="en-US" altLang="ko-KR" dirty="0" smtClean="0"/>
              <a:t>.</a:t>
            </a:r>
          </a:p>
          <a:p>
            <a:r>
              <a:rPr lang="ko-KR" altLang="en-US" dirty="0" smtClean="0"/>
              <a:t>그래서 얘를 </a:t>
            </a:r>
            <a:r>
              <a:rPr lang="ko-KR" altLang="en-US" dirty="0" err="1" smtClean="0"/>
              <a:t>풀면되는데</a:t>
            </a:r>
            <a:r>
              <a:rPr lang="en-US" altLang="ko-KR" dirty="0" smtClean="0"/>
              <a:t>, theta</a:t>
            </a:r>
            <a:r>
              <a:rPr lang="ko-KR" altLang="en-US" dirty="0" smtClean="0"/>
              <a:t>에 대한 비선형 이차 </a:t>
            </a:r>
            <a:r>
              <a:rPr lang="ko-KR" altLang="en-US" dirty="0" err="1" smtClean="0"/>
              <a:t>미분방정식이니까</a:t>
            </a:r>
            <a:r>
              <a:rPr lang="ko-KR" altLang="en-US" dirty="0" smtClean="0"/>
              <a:t> 사실</a:t>
            </a:r>
            <a:r>
              <a:rPr lang="ko-KR" altLang="en-US" baseline="0" dirty="0" smtClean="0"/>
              <a:t> </a:t>
            </a:r>
            <a:r>
              <a:rPr lang="en-US" altLang="ko-KR" baseline="0" dirty="0" smtClean="0"/>
              <a:t>analytic </a:t>
            </a:r>
            <a:r>
              <a:rPr lang="ko-KR" altLang="en-US" baseline="0" dirty="0" smtClean="0"/>
              <a:t>솔루션은 </a:t>
            </a:r>
            <a:r>
              <a:rPr lang="ko-KR" altLang="en-US" baseline="0" dirty="0" err="1" smtClean="0"/>
              <a:t>없구요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얘를 </a:t>
            </a:r>
            <a:r>
              <a:rPr lang="ko-KR" altLang="en-US" baseline="0" dirty="0" err="1" smtClean="0"/>
              <a:t>밑에처럼</a:t>
            </a:r>
            <a:r>
              <a:rPr lang="ko-KR" altLang="en-US" baseline="0" dirty="0" smtClean="0"/>
              <a:t> 시간을 잘게 쪼개서 </a:t>
            </a:r>
            <a:r>
              <a:rPr lang="ko-KR" altLang="en-US" baseline="0" dirty="0" err="1" smtClean="0"/>
              <a:t>풀게됩니다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92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</a:t>
            </a:r>
            <a:r>
              <a:rPr lang="en-US" altLang="ko-KR" dirty="0" err="1" smtClean="0"/>
              <a:t>Continous</a:t>
            </a:r>
            <a:r>
              <a:rPr lang="en-US" altLang="ko-KR" dirty="0" smtClean="0"/>
              <a:t> </a:t>
            </a:r>
            <a:r>
              <a:rPr lang="ko-KR" altLang="en-US" dirty="0" smtClean="0"/>
              <a:t>버전에서 </a:t>
            </a:r>
            <a:r>
              <a:rPr lang="en-US" altLang="ko-KR" dirty="0" smtClean="0"/>
              <a:t>Discrete </a:t>
            </a:r>
            <a:r>
              <a:rPr lang="ko-KR" altLang="en-US" dirty="0" smtClean="0"/>
              <a:t>버전으로 바꾸면 되는데요</a:t>
            </a:r>
            <a:r>
              <a:rPr lang="en-US" altLang="ko-KR" dirty="0" smtClean="0"/>
              <a:t>, dot</a:t>
            </a:r>
            <a:r>
              <a:rPr lang="ko-KR" altLang="en-US" dirty="0" smtClean="0"/>
              <a:t>을 미분할때처럼 요렇게 바꾸면 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294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이게 그 시뮬레이터에 넣은 상체 골격모델인데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사실은 시뮬레이션은 이 뼈를 이용하지는 않고 좀 단순화된 모델을 이용하는데요</a:t>
            </a:r>
            <a:r>
              <a:rPr lang="en-US" altLang="ko-KR" baseline="0" dirty="0" smtClean="0"/>
              <a:t>,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여러가지 이유가 있는데 첫번째는 이 뼈를 그대로 </a:t>
            </a:r>
            <a:r>
              <a:rPr lang="ko-KR" altLang="en-US" baseline="0" dirty="0" err="1" smtClean="0"/>
              <a:t>이용하게되면</a:t>
            </a:r>
            <a:r>
              <a:rPr lang="ko-KR" altLang="en-US" baseline="0" dirty="0" smtClean="0"/>
              <a:t> </a:t>
            </a:r>
            <a:r>
              <a:rPr lang="en-US" altLang="ko-KR" baseline="0" dirty="0" smtClean="0"/>
              <a:t>Inertia </a:t>
            </a:r>
            <a:r>
              <a:rPr lang="ko-KR" altLang="en-US" baseline="0" dirty="0" err="1" smtClean="0"/>
              <a:t>구하는것도</a:t>
            </a:r>
            <a:r>
              <a:rPr lang="ko-KR" altLang="en-US" baseline="0" dirty="0" smtClean="0"/>
              <a:t> 힘들고</a:t>
            </a:r>
            <a:r>
              <a:rPr lang="en-US" altLang="ko-KR" baseline="0" dirty="0" smtClean="0"/>
              <a:t>, Collision Check</a:t>
            </a:r>
            <a:r>
              <a:rPr lang="ko-KR" altLang="en-US" baseline="0" dirty="0" err="1" smtClean="0"/>
              <a:t>하는것도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복잡하구요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그래도 이렇게 복잡하게 모델링하면 얻는 이점이 있어야하는데 실제로는 단순하게 모델링해서 시뮬레이션 </a:t>
            </a:r>
            <a:r>
              <a:rPr lang="ko-KR" altLang="en-US" baseline="0" dirty="0" err="1" smtClean="0"/>
              <a:t>하는거랑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별반차이가</a:t>
            </a:r>
            <a:r>
              <a:rPr lang="ko-KR" altLang="en-US" baseline="0" dirty="0" smtClean="0"/>
              <a:t> 없습니다</a:t>
            </a:r>
            <a:r>
              <a:rPr lang="en-US" altLang="ko-KR" baseline="0" dirty="0" smtClean="0"/>
              <a:t>.</a:t>
            </a:r>
            <a:endParaRPr lang="en-US" altLang="ko-KR" dirty="0" smtClean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9136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총 </a:t>
            </a:r>
            <a:r>
              <a:rPr lang="en-US" altLang="ko-KR" dirty="0" smtClean="0"/>
              <a:t>DOF</a:t>
            </a:r>
            <a:r>
              <a:rPr lang="ko-KR" altLang="en-US" dirty="0" smtClean="0"/>
              <a:t>는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힌지조인트</a:t>
            </a:r>
            <a:r>
              <a:rPr lang="ko-KR" altLang="en-US" dirty="0" smtClean="0"/>
              <a:t> </a:t>
            </a:r>
            <a:r>
              <a:rPr lang="en-US" altLang="ko-KR" dirty="0" smtClean="0"/>
              <a:t>4</a:t>
            </a:r>
            <a:r>
              <a:rPr lang="ko-KR" altLang="en-US" dirty="0" smtClean="0"/>
              <a:t>개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볼엔소켓조인트 </a:t>
            </a:r>
            <a:r>
              <a:rPr lang="en-US" altLang="ko-KR" baseline="0" dirty="0" smtClean="0"/>
              <a:t>3</a:t>
            </a:r>
            <a:r>
              <a:rPr lang="ko-KR" altLang="en-US" baseline="0" dirty="0" smtClean="0"/>
              <a:t>개 해서 </a:t>
            </a:r>
            <a:r>
              <a:rPr lang="en-US" altLang="ko-KR" dirty="0" smtClean="0"/>
              <a:t>13</a:t>
            </a:r>
            <a:r>
              <a:rPr lang="ko-KR" altLang="en-US" dirty="0" smtClean="0"/>
              <a:t>개가 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6687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네 다음으로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근육 시뮬레이션인데요</a:t>
            </a:r>
            <a:r>
              <a:rPr lang="en-US" altLang="ko-KR" baseline="0" dirty="0" smtClean="0"/>
              <a:t>,</a:t>
            </a:r>
          </a:p>
          <a:p>
            <a:r>
              <a:rPr lang="ko-KR" altLang="en-US" baseline="0" dirty="0" smtClean="0"/>
              <a:t>아까 골격 시뮬레이션을 </a:t>
            </a:r>
            <a:r>
              <a:rPr lang="ko-KR" altLang="en-US" baseline="0" dirty="0" err="1" smtClean="0"/>
              <a:t>할때</a:t>
            </a:r>
            <a:r>
              <a:rPr lang="ko-KR" altLang="en-US" baseline="0" dirty="0" smtClean="0"/>
              <a:t> 사람을 이상적인 로봇으로 </a:t>
            </a:r>
            <a:r>
              <a:rPr lang="ko-KR" altLang="en-US" baseline="0" dirty="0" err="1" smtClean="0"/>
              <a:t>간주했듯이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근육도 가정이 필요한데요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완전 탄성체로 가정해야한다는 겁니다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이게 </a:t>
            </a:r>
            <a:r>
              <a:rPr lang="ko-KR" altLang="en-US" baseline="0" dirty="0" err="1" smtClean="0"/>
              <a:t>무슨말이냐면</a:t>
            </a:r>
            <a:r>
              <a:rPr lang="ko-KR" altLang="en-US" baseline="0" dirty="0" smtClean="0"/>
              <a:t> 아무리 늘어나도 원래대로 돌아오는 물체로 </a:t>
            </a:r>
            <a:r>
              <a:rPr lang="ko-KR" altLang="en-US" baseline="0" dirty="0" err="1" smtClean="0"/>
              <a:t>가정한다는겁니다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잠깐 얘기를 더 하면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보통 다시 돌아오는 특성을 </a:t>
            </a:r>
            <a:r>
              <a:rPr lang="en-US" altLang="ko-KR" baseline="0" dirty="0" smtClean="0"/>
              <a:t>elastic</a:t>
            </a:r>
            <a:r>
              <a:rPr lang="ko-KR" altLang="en-US" baseline="0" dirty="0" err="1" smtClean="0"/>
              <a:t>이라고하고</a:t>
            </a:r>
            <a:r>
              <a:rPr lang="ko-KR" altLang="en-US" baseline="0" dirty="0" smtClean="0"/>
              <a:t> 늘어나면 다시 돌아오지 않는 특성을 </a:t>
            </a:r>
            <a:r>
              <a:rPr lang="en-US" altLang="ko-KR" baseline="0" dirty="0" smtClean="0"/>
              <a:t>plastic</a:t>
            </a:r>
            <a:r>
              <a:rPr lang="ko-KR" altLang="en-US" baseline="0" dirty="0" err="1" smtClean="0"/>
              <a:t>이라고하는데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보통 탄성 한계라고하죠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그걸 넘어서면 </a:t>
            </a:r>
            <a:r>
              <a:rPr lang="en-US" altLang="ko-KR" baseline="0" dirty="0" smtClean="0"/>
              <a:t>plastic</a:t>
            </a:r>
            <a:r>
              <a:rPr lang="ko-KR" altLang="en-US" baseline="0" dirty="0" err="1" smtClean="0"/>
              <a:t>한게</a:t>
            </a:r>
            <a:r>
              <a:rPr lang="ko-KR" altLang="en-US" baseline="0" dirty="0" smtClean="0"/>
              <a:t> 생깁니다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근데 </a:t>
            </a:r>
            <a:r>
              <a:rPr lang="en-US" altLang="ko-KR" baseline="0" dirty="0" smtClean="0"/>
              <a:t>plastic</a:t>
            </a:r>
            <a:r>
              <a:rPr lang="ko-KR" altLang="en-US" baseline="0" dirty="0" smtClean="0"/>
              <a:t>한 특성을 모델링하면 문제가 많이 어려워집니다</a:t>
            </a:r>
            <a:r>
              <a:rPr lang="en-US" altLang="ko-KR" baseline="0" dirty="0" smtClean="0"/>
              <a:t>.</a:t>
            </a:r>
          </a:p>
          <a:p>
            <a:r>
              <a:rPr lang="ko-KR" altLang="en-US" baseline="0" dirty="0" smtClean="0"/>
              <a:t>그래서 근육은 사실 </a:t>
            </a:r>
            <a:r>
              <a:rPr lang="en-US" altLang="ko-KR" baseline="0" dirty="0" smtClean="0"/>
              <a:t>plastic</a:t>
            </a:r>
            <a:r>
              <a:rPr lang="ko-KR" altLang="en-US" baseline="0" dirty="0" err="1" smtClean="0"/>
              <a:t>해질때까지</a:t>
            </a:r>
            <a:r>
              <a:rPr lang="ko-KR" altLang="en-US" baseline="0" dirty="0" smtClean="0"/>
              <a:t> 늘어날 일이 거의 없기때문에 탄성체로 가정하게 됩니다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그리고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근육 시뮬레이션은 골격보다 훨씬 자유도가 높습니다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보통 적개는 </a:t>
            </a:r>
            <a:r>
              <a:rPr lang="en-US" altLang="ko-KR" baseline="0" dirty="0" smtClean="0"/>
              <a:t>1000</a:t>
            </a:r>
            <a:r>
              <a:rPr lang="ko-KR" altLang="en-US" baseline="0" dirty="0" smtClean="0"/>
              <a:t>개에서 </a:t>
            </a:r>
            <a:r>
              <a:rPr lang="en-US" altLang="ko-KR" baseline="0" dirty="0" smtClean="0"/>
              <a:t>100000</a:t>
            </a:r>
            <a:r>
              <a:rPr lang="ko-KR" altLang="en-US" baseline="0" dirty="0" smtClean="0"/>
              <a:t>개까지 자유도가 생기고요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푸는 과정에서 선형 시스템을 풀어야해서 </a:t>
            </a:r>
            <a:r>
              <a:rPr lang="en-US" altLang="ko-KR" baseline="0" dirty="0" smtClean="0"/>
              <a:t>n</a:t>
            </a:r>
            <a:r>
              <a:rPr lang="ko-KR" altLang="en-US" baseline="0" dirty="0" smtClean="0"/>
              <a:t>의 </a:t>
            </a:r>
            <a:r>
              <a:rPr lang="en-US" altLang="ko-KR" baseline="0" dirty="0" smtClean="0"/>
              <a:t>3</a:t>
            </a:r>
            <a:r>
              <a:rPr lang="ko-KR" altLang="en-US" baseline="0" dirty="0" smtClean="0"/>
              <a:t>제곱에 </a:t>
            </a:r>
            <a:r>
              <a:rPr lang="ko-KR" altLang="en-US" baseline="0" dirty="0" err="1" smtClean="0"/>
              <a:t>비례하게됩니다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8739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시뮬레이션 </a:t>
            </a:r>
            <a:r>
              <a:rPr lang="ko-KR" altLang="en-US" dirty="0" err="1" smtClean="0"/>
              <a:t>한다고하면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근육을 유한개의 </a:t>
            </a:r>
            <a:r>
              <a:rPr lang="en-US" altLang="ko-KR" dirty="0" smtClean="0"/>
              <a:t>element</a:t>
            </a:r>
            <a:r>
              <a:rPr lang="ko-KR" altLang="en-US" dirty="0" smtClean="0"/>
              <a:t>로 나누게 되는데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연속적인 도메인을 바로 </a:t>
            </a:r>
            <a:r>
              <a:rPr lang="ko-KR" altLang="en-US" dirty="0" err="1" smtClean="0"/>
              <a:t>풀방법은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없기때문입니다</a:t>
            </a:r>
            <a:r>
              <a:rPr lang="en-US" altLang="ko-KR" dirty="0" smtClean="0"/>
              <a:t>.</a:t>
            </a:r>
          </a:p>
          <a:p>
            <a:r>
              <a:rPr lang="ko-KR" altLang="en-US" dirty="0" smtClean="0"/>
              <a:t>그래서 오른쪽과같이 유한한 </a:t>
            </a:r>
            <a:r>
              <a:rPr lang="en-US" altLang="ko-KR" dirty="0" err="1" smtClean="0"/>
              <a:t>elemen</a:t>
            </a:r>
            <a:r>
              <a:rPr lang="ko-KR" altLang="en-US" dirty="0" smtClean="0"/>
              <a:t>로 나누어서 </a:t>
            </a:r>
            <a:r>
              <a:rPr lang="ko-KR" altLang="en-US" dirty="0" err="1" smtClean="0"/>
              <a:t>풀게되는데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사실 잘게 쪼개면 쪼갤수록 좀더 시뮬레이션은 정확해 지겠죠</a:t>
            </a:r>
            <a:r>
              <a:rPr lang="en-US" altLang="ko-KR" dirty="0" smtClean="0"/>
              <a:t>.</a:t>
            </a:r>
            <a:r>
              <a:rPr lang="ko-KR" altLang="en-US" dirty="0" smtClean="0"/>
              <a:t>하지만 그만큼 속도는 느려집니다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그래서 이 근육의 </a:t>
            </a:r>
            <a:r>
              <a:rPr lang="ko-KR" altLang="en-US" dirty="0" err="1" smtClean="0"/>
              <a:t>자유도를</a:t>
            </a:r>
            <a:r>
              <a:rPr lang="ko-KR" altLang="en-US" dirty="0" smtClean="0"/>
              <a:t> 따져보면 </a:t>
            </a:r>
            <a:r>
              <a:rPr lang="en-US" altLang="ko-KR" dirty="0" smtClean="0"/>
              <a:t>2</a:t>
            </a:r>
            <a:r>
              <a:rPr lang="ko-KR" altLang="en-US" dirty="0" smtClean="0"/>
              <a:t>차원에서는 </a:t>
            </a:r>
            <a:r>
              <a:rPr lang="en-US" altLang="ko-KR" dirty="0" smtClean="0"/>
              <a:t>54</a:t>
            </a:r>
            <a:r>
              <a:rPr lang="ko-KR" altLang="en-US" dirty="0" smtClean="0"/>
              <a:t>개 </a:t>
            </a:r>
            <a:r>
              <a:rPr lang="en-US" altLang="ko-KR" dirty="0" smtClean="0"/>
              <a:t>3</a:t>
            </a:r>
            <a:r>
              <a:rPr lang="ko-KR" altLang="en-US" dirty="0" smtClean="0"/>
              <a:t>차원에서는 </a:t>
            </a:r>
            <a:r>
              <a:rPr lang="en-US" altLang="ko-KR" dirty="0" smtClean="0"/>
              <a:t>81</a:t>
            </a:r>
            <a:r>
              <a:rPr lang="ko-KR" altLang="en-US" dirty="0" smtClean="0"/>
              <a:t>개가 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3786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위의 점 </a:t>
            </a:r>
            <a:r>
              <a:rPr lang="en-US" altLang="ko-KR" dirty="0" smtClean="0"/>
              <a:t>5</a:t>
            </a:r>
            <a:r>
              <a:rPr lang="ko-KR" altLang="en-US" dirty="0" smtClean="0"/>
              <a:t>개만 가지고 따져보죠</a:t>
            </a:r>
            <a:r>
              <a:rPr lang="en-US" altLang="ko-KR" dirty="0" smtClean="0"/>
              <a:t>. </a:t>
            </a:r>
            <a:r>
              <a:rPr lang="ko-KR" altLang="en-US" dirty="0" smtClean="0"/>
              <a:t>얘도 마찬가지로 </a:t>
            </a:r>
            <a:r>
              <a:rPr lang="en-US" altLang="ko-KR" dirty="0" smtClean="0"/>
              <a:t>f=ma</a:t>
            </a:r>
            <a:r>
              <a:rPr lang="ko-KR" altLang="en-US" dirty="0" smtClean="0"/>
              <a:t>를 </a:t>
            </a:r>
            <a:r>
              <a:rPr lang="ko-KR" altLang="en-US" dirty="0" err="1" smtClean="0"/>
              <a:t>풀면되는데</a:t>
            </a:r>
            <a:r>
              <a:rPr lang="en-US" altLang="ko-KR" dirty="0" smtClean="0"/>
              <a:t>, f=ma</a:t>
            </a:r>
            <a:r>
              <a:rPr lang="ko-KR" altLang="en-US" dirty="0" smtClean="0"/>
              <a:t>를 각 </a:t>
            </a:r>
            <a:r>
              <a:rPr lang="en-US" altLang="ko-KR" dirty="0" smtClean="0"/>
              <a:t>x</a:t>
            </a:r>
            <a:r>
              <a:rPr lang="ko-KR" altLang="en-US" dirty="0" err="1" smtClean="0"/>
              <a:t>에대해서</a:t>
            </a:r>
            <a:r>
              <a:rPr lang="ko-KR" altLang="en-US" dirty="0" smtClean="0"/>
              <a:t> 풀면 되니까</a:t>
            </a:r>
            <a:r>
              <a:rPr lang="en-US" altLang="ko-KR" dirty="0" smtClean="0"/>
              <a:t>, </a:t>
            </a:r>
            <a:r>
              <a:rPr lang="ko-KR" altLang="en-US" dirty="0" smtClean="0"/>
              <a:t>보통 이거를 </a:t>
            </a:r>
            <a:r>
              <a:rPr lang="en-US" altLang="ko-KR" dirty="0" smtClean="0"/>
              <a:t>matrix-vector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폼으로 바꾸어서 풀죠</a:t>
            </a:r>
            <a:r>
              <a:rPr lang="en-US" altLang="ko-KR" baseline="0" dirty="0" smtClean="0"/>
              <a:t>. </a:t>
            </a:r>
            <a:r>
              <a:rPr lang="ko-KR" altLang="en-US" baseline="0" dirty="0" err="1" smtClean="0"/>
              <a:t>위랑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아래랑</a:t>
            </a:r>
            <a:r>
              <a:rPr lang="ko-KR" altLang="en-US" baseline="0" dirty="0" smtClean="0"/>
              <a:t> 동치입니다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8338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err="1" smtClean="0"/>
              <a:t>이친구도</a:t>
            </a:r>
            <a:r>
              <a:rPr lang="ko-KR" altLang="en-US" dirty="0" smtClean="0"/>
              <a:t> </a:t>
            </a:r>
            <a:r>
              <a:rPr lang="en-US" altLang="ko-KR" dirty="0" smtClean="0"/>
              <a:t>2</a:t>
            </a:r>
            <a:r>
              <a:rPr lang="ko-KR" altLang="en-US" dirty="0" smtClean="0"/>
              <a:t>차 미분방정식인데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공업수학을</a:t>
            </a:r>
            <a:r>
              <a:rPr lang="ko-KR" altLang="en-US" dirty="0" smtClean="0"/>
              <a:t> 들어보면 </a:t>
            </a:r>
            <a:r>
              <a:rPr lang="en-US" altLang="ko-KR" dirty="0" smtClean="0"/>
              <a:t>2</a:t>
            </a:r>
            <a:r>
              <a:rPr lang="ko-KR" altLang="en-US" dirty="0" smtClean="0"/>
              <a:t>차 </a:t>
            </a:r>
            <a:r>
              <a:rPr lang="ko-KR" altLang="en-US" dirty="0" err="1" smtClean="0"/>
              <a:t>미방은</a:t>
            </a:r>
            <a:r>
              <a:rPr lang="ko-KR" altLang="en-US" dirty="0" smtClean="0"/>
              <a:t> </a:t>
            </a:r>
            <a:r>
              <a:rPr lang="en-US" altLang="ko-KR" dirty="0" smtClean="0"/>
              <a:t>1</a:t>
            </a:r>
            <a:r>
              <a:rPr lang="ko-KR" altLang="en-US" dirty="0" smtClean="0"/>
              <a:t>차 </a:t>
            </a:r>
            <a:r>
              <a:rPr lang="ko-KR" altLang="en-US" dirty="0" err="1" smtClean="0"/>
              <a:t>미방</a:t>
            </a:r>
            <a:r>
              <a:rPr lang="ko-KR" altLang="en-US" dirty="0" smtClean="0"/>
              <a:t> 두개로 나누어서 풀죠</a:t>
            </a:r>
            <a:r>
              <a:rPr lang="en-US" altLang="ko-KR" dirty="0" smtClean="0"/>
              <a:t>.</a:t>
            </a:r>
          </a:p>
          <a:p>
            <a:r>
              <a:rPr lang="ko-KR" altLang="en-US" dirty="0" smtClean="0"/>
              <a:t>마찬가지로 </a:t>
            </a:r>
            <a:r>
              <a:rPr lang="en-US" altLang="ko-KR" dirty="0" smtClean="0"/>
              <a:t>f</a:t>
            </a:r>
            <a:r>
              <a:rPr lang="ko-KR" altLang="en-US" dirty="0" smtClean="0"/>
              <a:t>가 </a:t>
            </a:r>
            <a:r>
              <a:rPr lang="en-US" altLang="ko-KR" dirty="0" smtClean="0"/>
              <a:t>x</a:t>
            </a:r>
            <a:r>
              <a:rPr lang="ko-KR" altLang="en-US" dirty="0" smtClean="0"/>
              <a:t>에 대해 비선형이기때문에 풀 재간이 없어서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시간을 쪼개서 </a:t>
            </a:r>
            <a:r>
              <a:rPr lang="ko-KR" altLang="en-US" baseline="0" dirty="0" err="1" smtClean="0"/>
              <a:t>풀게됩니다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5013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마찬가지로 </a:t>
            </a:r>
            <a:r>
              <a:rPr lang="en-US" altLang="ko-KR" dirty="0" smtClean="0"/>
              <a:t>Discrete </a:t>
            </a:r>
            <a:r>
              <a:rPr lang="ko-KR" altLang="en-US" dirty="0" smtClean="0"/>
              <a:t>도메인으로 넘겨 와서 </a:t>
            </a:r>
            <a:r>
              <a:rPr lang="ko-KR" altLang="en-US" dirty="0" err="1" smtClean="0"/>
              <a:t>풀구요</a:t>
            </a:r>
            <a:r>
              <a:rPr lang="en-US" altLang="ko-KR" dirty="0" smtClean="0"/>
              <a:t>, </a:t>
            </a:r>
            <a:r>
              <a:rPr lang="en-US" altLang="ko-KR" dirty="0" err="1" smtClean="0"/>
              <a:t>v_dot</a:t>
            </a:r>
            <a:r>
              <a:rPr lang="ko-KR" altLang="en-US" dirty="0" smtClean="0"/>
              <a:t>을</a:t>
            </a:r>
            <a:r>
              <a:rPr lang="ko-KR" altLang="en-US" baseline="0" dirty="0" smtClean="0"/>
              <a:t> 요렇게 바꿔서 </a:t>
            </a:r>
            <a:r>
              <a:rPr lang="ko-KR" altLang="en-US" baseline="0" dirty="0" err="1" smtClean="0"/>
              <a:t>풀면됩니다</a:t>
            </a:r>
            <a:r>
              <a:rPr lang="en-US" altLang="ko-KR" baseline="0" dirty="0" smtClean="0"/>
              <a:t>. </a:t>
            </a:r>
            <a:r>
              <a:rPr lang="ko-KR" altLang="en-US" baseline="0" dirty="0" smtClean="0"/>
              <a:t>그래서 </a:t>
            </a:r>
            <a:r>
              <a:rPr lang="ko-KR" altLang="en-US" baseline="0" dirty="0" err="1" smtClean="0"/>
              <a:t>아래식을</a:t>
            </a:r>
            <a:r>
              <a:rPr lang="ko-KR" altLang="en-US" baseline="0" dirty="0" smtClean="0"/>
              <a:t> 위에다가 넣으면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5679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이 식이 되는데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푼다고 생각해보면 </a:t>
            </a:r>
            <a:r>
              <a:rPr lang="ko-KR" altLang="en-US" dirty="0" err="1" smtClean="0"/>
              <a:t>언노운이</a:t>
            </a:r>
            <a:r>
              <a:rPr lang="ko-KR" altLang="en-US" dirty="0" smtClean="0"/>
              <a:t> </a:t>
            </a:r>
            <a:r>
              <a:rPr lang="en-US" altLang="ko-KR" dirty="0" err="1" smtClean="0"/>
              <a:t>f,x</a:t>
            </a:r>
            <a:r>
              <a:rPr lang="ko-KR" altLang="en-US" dirty="0" smtClean="0"/>
              <a:t>죠</a:t>
            </a:r>
            <a:r>
              <a:rPr lang="en-US" altLang="ko-KR" dirty="0" smtClean="0"/>
              <a:t>. F </a:t>
            </a:r>
            <a:r>
              <a:rPr lang="ko-KR" altLang="en-US" dirty="0" err="1" smtClean="0"/>
              <a:t>라는건</a:t>
            </a:r>
            <a:r>
              <a:rPr lang="ko-KR" altLang="en-US" dirty="0" smtClean="0"/>
              <a:t> 일반적으로 </a:t>
            </a:r>
            <a:r>
              <a:rPr lang="en-US" altLang="ko-KR" dirty="0" err="1" smtClean="0"/>
              <a:t>position,velocity</a:t>
            </a:r>
            <a:r>
              <a:rPr lang="ko-KR" altLang="en-US" dirty="0" smtClean="0"/>
              <a:t>에 </a:t>
            </a:r>
            <a:r>
              <a:rPr lang="ko-KR" altLang="en-US" dirty="0" err="1" smtClean="0"/>
              <a:t>디펜던트한데</a:t>
            </a:r>
            <a:r>
              <a:rPr lang="en-US" altLang="ko-KR" dirty="0" smtClean="0"/>
              <a:t>, position-</a:t>
            </a:r>
            <a:r>
              <a:rPr lang="en-US" altLang="ko-KR" dirty="0" err="1" smtClean="0"/>
              <a:t>dependen</a:t>
            </a:r>
            <a:r>
              <a:rPr lang="ko-KR" altLang="en-US" dirty="0" err="1" smtClean="0"/>
              <a:t>한건</a:t>
            </a:r>
            <a:r>
              <a:rPr lang="ko-KR" altLang="en-US" dirty="0" smtClean="0"/>
              <a:t> </a:t>
            </a:r>
            <a:r>
              <a:rPr lang="en-US" altLang="ko-KR" dirty="0" smtClean="0"/>
              <a:t>Spring,</a:t>
            </a:r>
            <a:r>
              <a:rPr lang="en-US" altLang="ko-KR" baseline="0" dirty="0" smtClean="0"/>
              <a:t> velocity </a:t>
            </a:r>
            <a:r>
              <a:rPr lang="ko-KR" altLang="en-US" baseline="0" dirty="0" err="1" smtClean="0"/>
              <a:t>관련된건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뎀핑이</a:t>
            </a:r>
            <a:r>
              <a:rPr lang="ko-KR" altLang="en-US" baseline="0" dirty="0" smtClean="0"/>
              <a:t> 있는데</a:t>
            </a:r>
            <a:r>
              <a:rPr lang="en-US" altLang="ko-KR" baseline="0" dirty="0" smtClean="0"/>
              <a:t>, </a:t>
            </a:r>
            <a:r>
              <a:rPr lang="ko-KR" altLang="en-US" baseline="0" dirty="0" err="1" smtClean="0"/>
              <a:t>댐핑은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후처리가</a:t>
            </a:r>
            <a:r>
              <a:rPr lang="ko-KR" altLang="en-US" baseline="0" dirty="0" smtClean="0"/>
              <a:t> 가능하기때문에 보통 </a:t>
            </a:r>
            <a:r>
              <a:rPr lang="ko-KR" altLang="en-US" baseline="0" dirty="0" err="1" smtClean="0"/>
              <a:t>이텀에서는</a:t>
            </a:r>
            <a:r>
              <a:rPr lang="ko-KR" altLang="en-US" baseline="0" dirty="0" smtClean="0"/>
              <a:t> 무시됩니다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err="1" smtClean="0"/>
              <a:t>테일러</a:t>
            </a:r>
            <a:r>
              <a:rPr lang="ko-KR" altLang="en-US" baseline="0" dirty="0" smtClean="0"/>
              <a:t> 전개를 </a:t>
            </a:r>
            <a:r>
              <a:rPr lang="ko-KR" altLang="en-US" baseline="0" dirty="0" err="1" smtClean="0"/>
              <a:t>하게되면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요렇게 되겠죠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1172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요런 선형 시스템으로 변환됩니다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아직 </a:t>
            </a:r>
            <a:r>
              <a:rPr lang="en-US" altLang="ko-KR" dirty="0" smtClean="0"/>
              <a:t>force</a:t>
            </a:r>
            <a:r>
              <a:rPr lang="ko-KR" altLang="en-US" dirty="0" smtClean="0"/>
              <a:t>에 대해서 설명을 하지는 않았지만</a:t>
            </a:r>
            <a:r>
              <a:rPr lang="en-US" altLang="ko-KR" dirty="0" smtClean="0"/>
              <a:t>, </a:t>
            </a:r>
            <a:r>
              <a:rPr lang="ko-KR" altLang="en-US" dirty="0" smtClean="0"/>
              <a:t>적당히 </a:t>
            </a:r>
            <a:r>
              <a:rPr lang="en-US" altLang="ko-KR" dirty="0" smtClean="0"/>
              <a:t>force</a:t>
            </a:r>
            <a:r>
              <a:rPr lang="ko-KR" altLang="en-US" dirty="0" smtClean="0"/>
              <a:t>를 구하고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또 그 </a:t>
            </a:r>
            <a:r>
              <a:rPr lang="ko-KR" altLang="en-US" baseline="0" dirty="0" err="1" smtClean="0"/>
              <a:t>미분값도</a:t>
            </a:r>
            <a:r>
              <a:rPr lang="ko-KR" altLang="en-US" baseline="0" dirty="0" smtClean="0"/>
              <a:t> 구하고 </a:t>
            </a:r>
            <a:r>
              <a:rPr lang="en-US" altLang="ko-KR" baseline="0" dirty="0" smtClean="0"/>
              <a:t>Ax=b </a:t>
            </a:r>
            <a:r>
              <a:rPr lang="ko-KR" altLang="en-US" baseline="0" dirty="0" smtClean="0"/>
              <a:t>식을 풀면 </a:t>
            </a:r>
            <a:r>
              <a:rPr lang="en-US" altLang="ko-KR" baseline="0" dirty="0" smtClean="0"/>
              <a:t>integration</a:t>
            </a:r>
            <a:r>
              <a:rPr lang="ko-KR" altLang="en-US" baseline="0" dirty="0" smtClean="0"/>
              <a:t>할 수 있습니다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err="1" smtClean="0"/>
              <a:t>테일러</a:t>
            </a:r>
            <a:r>
              <a:rPr lang="ko-KR" altLang="en-US" baseline="0" dirty="0" smtClean="0"/>
              <a:t> 전개가 부정확하기 때문에 식을 여러 번 풀어야합니다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이런 과정을 </a:t>
            </a:r>
            <a:r>
              <a:rPr lang="en-US" altLang="ko-KR" baseline="0" dirty="0" smtClean="0"/>
              <a:t>Newton’s method</a:t>
            </a:r>
            <a:r>
              <a:rPr lang="ko-KR" altLang="en-US" baseline="0" dirty="0" smtClean="0"/>
              <a:t>라고 부릅니다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67843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Force</a:t>
            </a:r>
            <a:r>
              <a:rPr lang="ko-KR" altLang="en-US" dirty="0" smtClean="0"/>
              <a:t>에 대해서 보면</a:t>
            </a:r>
            <a:r>
              <a:rPr lang="en-US" altLang="ko-KR" dirty="0" smtClean="0"/>
              <a:t>, Hooke</a:t>
            </a:r>
            <a:r>
              <a:rPr lang="ko-KR" altLang="en-US" dirty="0" smtClean="0"/>
              <a:t>의 법칙에 따라 에너지가 정의가 되고</a:t>
            </a:r>
            <a:r>
              <a:rPr lang="en-US" altLang="ko-KR" dirty="0" smtClean="0"/>
              <a:t>, </a:t>
            </a:r>
            <a:r>
              <a:rPr lang="ko-KR" altLang="en-US" dirty="0" smtClean="0"/>
              <a:t>힘은 에너지의 미분이니까 요렇게 </a:t>
            </a:r>
            <a:r>
              <a:rPr lang="ko-KR" altLang="en-US" dirty="0" err="1" smtClean="0"/>
              <a:t>하면되는데</a:t>
            </a:r>
            <a:r>
              <a:rPr lang="en-US" altLang="ko-KR" dirty="0" smtClean="0"/>
              <a:t>, 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힘이 에너지의 </a:t>
            </a:r>
            <a:r>
              <a:rPr lang="ko-KR" altLang="en-US" dirty="0" err="1" smtClean="0"/>
              <a:t>미분이라는것은</a:t>
            </a:r>
            <a:r>
              <a:rPr lang="en-US" altLang="ko-KR" dirty="0" smtClean="0"/>
              <a:t>, </a:t>
            </a:r>
            <a:r>
              <a:rPr lang="ko-KR" altLang="en-US" dirty="0" smtClean="0"/>
              <a:t>복원력은 현재 에너지가 있으면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그 에너지가 </a:t>
            </a:r>
            <a:r>
              <a:rPr lang="en-US" altLang="ko-KR" dirty="0" smtClean="0"/>
              <a:t>0</a:t>
            </a:r>
            <a:r>
              <a:rPr lang="ko-KR" altLang="en-US" dirty="0" smtClean="0"/>
              <a:t>이 </a:t>
            </a:r>
            <a:r>
              <a:rPr lang="ko-KR" altLang="en-US" dirty="0" err="1" smtClean="0"/>
              <a:t>되는쪽으로</a:t>
            </a:r>
            <a:r>
              <a:rPr lang="ko-KR" altLang="en-US" dirty="0" smtClean="0"/>
              <a:t> 항상 </a:t>
            </a:r>
            <a:r>
              <a:rPr lang="ko-KR" altLang="en-US" dirty="0" err="1" smtClean="0"/>
              <a:t>가려고하잖아요</a:t>
            </a:r>
            <a:r>
              <a:rPr lang="en-US" altLang="ko-KR" dirty="0" smtClean="0"/>
              <a:t>, </a:t>
            </a:r>
            <a:r>
              <a:rPr lang="ko-KR" altLang="en-US" dirty="0" smtClean="0"/>
              <a:t>그래서 </a:t>
            </a:r>
            <a:r>
              <a:rPr lang="ko-KR" altLang="en-US" dirty="0" err="1" smtClean="0"/>
              <a:t>힘이라는건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gradient E,</a:t>
            </a:r>
            <a:r>
              <a:rPr lang="ko-KR" altLang="en-US" baseline="0" dirty="0" smtClean="0"/>
              <a:t>즉 가장 빨리 에너지가 </a:t>
            </a:r>
            <a:r>
              <a:rPr lang="ko-KR" altLang="en-US" baseline="0" dirty="0" err="1" smtClean="0"/>
              <a:t>줄어드는쪽으로</a:t>
            </a:r>
            <a:r>
              <a:rPr lang="ko-KR" altLang="en-US" baseline="0" dirty="0" smtClean="0"/>
              <a:t> 가해지게 됩니다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007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실제로 하나하나씩 보면</a:t>
            </a:r>
            <a:r>
              <a:rPr lang="en-US" altLang="ko-KR" dirty="0" smtClean="0"/>
              <a:t>, 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9366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두번째 스프링에 대해서는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7790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근데 </a:t>
            </a:r>
            <a:r>
              <a:rPr lang="en-US" altLang="ko-KR" dirty="0" smtClean="0"/>
              <a:t>Spring</a:t>
            </a:r>
            <a:r>
              <a:rPr lang="ko-KR" altLang="en-US" dirty="0" smtClean="0"/>
              <a:t>으로 힘을 계산하다가 보면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여러가지 물리학적으로 </a:t>
            </a:r>
            <a:r>
              <a:rPr lang="ko-KR" altLang="en-US" dirty="0" err="1" smtClean="0"/>
              <a:t>안맞는게</a:t>
            </a:r>
            <a:r>
              <a:rPr lang="ko-KR" altLang="en-US" baseline="0" dirty="0" smtClean="0"/>
              <a:t> 생기는데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이거를 </a:t>
            </a:r>
            <a:r>
              <a:rPr lang="en-US" altLang="ko-KR" baseline="0" dirty="0" smtClean="0"/>
              <a:t>Triangle</a:t>
            </a:r>
            <a:r>
              <a:rPr lang="ko-KR" altLang="en-US" baseline="0" dirty="0" smtClean="0"/>
              <a:t>마다 계산을 하면 좀더 물리학적으로 정확한 모델을 넣을 수 있습니다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부피를 예로 들면</a:t>
            </a:r>
            <a:r>
              <a:rPr lang="en-US" altLang="ko-KR" baseline="0" dirty="0" smtClean="0"/>
              <a:t>,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7267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Element </a:t>
            </a:r>
            <a:r>
              <a:rPr lang="ko-KR" altLang="en-US" dirty="0" smtClean="0"/>
              <a:t>버전에서도 탄성력을 </a:t>
            </a:r>
            <a:r>
              <a:rPr lang="ko-KR" altLang="en-US" dirty="0" err="1" smtClean="0"/>
              <a:t>구해야하는데</a:t>
            </a:r>
            <a:r>
              <a:rPr lang="en-US" altLang="ko-KR" dirty="0" smtClean="0"/>
              <a:t>,</a:t>
            </a:r>
            <a:r>
              <a:rPr lang="ko-KR" altLang="en-US" baseline="0" dirty="0" smtClean="0"/>
              <a:t> 에너지를 디자인하고 미분</a:t>
            </a:r>
            <a:r>
              <a:rPr lang="en-US" altLang="ko-KR" baseline="0" dirty="0" smtClean="0"/>
              <a:t>,</a:t>
            </a:r>
            <a:r>
              <a:rPr lang="ko-KR" altLang="en-US" baseline="0" dirty="0" err="1" smtClean="0"/>
              <a:t>두번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미분하면되니까</a:t>
            </a:r>
            <a:r>
              <a:rPr lang="ko-KR" altLang="en-US" baseline="0" dirty="0" smtClean="0"/>
              <a:t> 에너지만 디자인을 하면 됩니다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en-US" altLang="ko-KR" dirty="0" smtClean="0"/>
              <a:t>Spring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같은 경우는 </a:t>
            </a:r>
            <a:r>
              <a:rPr lang="en-US" altLang="ko-KR" baseline="0" dirty="0" smtClean="0"/>
              <a:t>l_0 </a:t>
            </a:r>
            <a:r>
              <a:rPr lang="ko-KR" altLang="en-US" baseline="0" dirty="0" smtClean="0"/>
              <a:t>그러니까 자연 길이를 알면 </a:t>
            </a:r>
            <a:r>
              <a:rPr lang="ko-KR" altLang="en-US" baseline="0" dirty="0" err="1" smtClean="0"/>
              <a:t>그거와의</a:t>
            </a:r>
            <a:r>
              <a:rPr lang="ko-KR" altLang="en-US" baseline="0" dirty="0" smtClean="0"/>
              <a:t> 차이로 에너지를 줬는데요</a:t>
            </a:r>
            <a:r>
              <a:rPr lang="en-US" altLang="ko-KR" baseline="0" dirty="0" smtClean="0"/>
              <a:t>,</a:t>
            </a:r>
          </a:p>
          <a:p>
            <a:r>
              <a:rPr lang="en-US" altLang="ko-KR" baseline="0" dirty="0" smtClean="0"/>
              <a:t>Element</a:t>
            </a:r>
            <a:r>
              <a:rPr lang="ko-KR" altLang="en-US" baseline="0" dirty="0" smtClean="0"/>
              <a:t>같은 경우도 </a:t>
            </a:r>
            <a:r>
              <a:rPr lang="en-US" altLang="ko-KR" baseline="0" dirty="0" smtClean="0"/>
              <a:t>l0</a:t>
            </a:r>
            <a:r>
              <a:rPr lang="ko-KR" altLang="en-US" baseline="0" dirty="0" smtClean="0"/>
              <a:t>같은 자연길이와의 차이로 에너지를 디자인 하면 됩니다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그래서 얼마나 변형이 되었는가를 측정하는 </a:t>
            </a:r>
            <a:r>
              <a:rPr lang="en-US" altLang="ko-KR" baseline="0" dirty="0" smtClean="0"/>
              <a:t>measure</a:t>
            </a:r>
            <a:r>
              <a:rPr lang="ko-KR" altLang="en-US" baseline="0" dirty="0" smtClean="0"/>
              <a:t>가 있어야하는데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보통 </a:t>
            </a:r>
            <a:r>
              <a:rPr lang="en-US" altLang="ko-KR" baseline="0" dirty="0" smtClean="0"/>
              <a:t>Deformation Gradient</a:t>
            </a:r>
            <a:r>
              <a:rPr lang="ko-KR" altLang="en-US" baseline="0" dirty="0" smtClean="0"/>
              <a:t>라고 부르는 </a:t>
            </a:r>
            <a:r>
              <a:rPr lang="en-US" altLang="ko-KR" baseline="0" dirty="0" smtClean="0"/>
              <a:t>F</a:t>
            </a:r>
            <a:r>
              <a:rPr lang="ko-KR" altLang="en-US" baseline="0" dirty="0" smtClean="0"/>
              <a:t>가 그 역할을 </a:t>
            </a:r>
            <a:r>
              <a:rPr lang="ko-KR" altLang="en-US" baseline="0" dirty="0" err="1" smtClean="0"/>
              <a:t>하게됩니다</a:t>
            </a:r>
            <a:r>
              <a:rPr lang="en-US" altLang="ko-KR" baseline="0" dirty="0" smtClean="0"/>
              <a:t>.</a:t>
            </a:r>
          </a:p>
          <a:p>
            <a:endParaRPr lang="en-US" altLang="ko-KR" baseline="0" dirty="0" smtClean="0"/>
          </a:p>
          <a:p>
            <a:r>
              <a:rPr lang="en-US" altLang="ko-KR" baseline="0" dirty="0" smtClean="0"/>
              <a:t>T=t0</a:t>
            </a:r>
            <a:r>
              <a:rPr lang="ko-KR" altLang="en-US" baseline="0" dirty="0" smtClean="0"/>
              <a:t>를 자연 상태라고 하구요</a:t>
            </a:r>
            <a:r>
              <a:rPr lang="en-US" altLang="ko-KR" baseline="0" dirty="0" smtClean="0"/>
              <a:t>, t=</a:t>
            </a:r>
            <a:r>
              <a:rPr lang="en-US" altLang="ko-KR" baseline="0" dirty="0" err="1" smtClean="0"/>
              <a:t>ti</a:t>
            </a:r>
            <a:r>
              <a:rPr lang="ko-KR" altLang="en-US" baseline="0" dirty="0" smtClean="0"/>
              <a:t>를 지금 상태라고하면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파이라는 </a:t>
            </a:r>
            <a:r>
              <a:rPr lang="ko-KR" altLang="en-US" baseline="0" dirty="0" err="1" smtClean="0"/>
              <a:t>맵핑으로</a:t>
            </a:r>
            <a:r>
              <a:rPr lang="ko-KR" altLang="en-US" baseline="0" dirty="0" smtClean="0"/>
              <a:t> 생각할 수 </a:t>
            </a:r>
            <a:r>
              <a:rPr lang="ko-KR" altLang="en-US" baseline="0" dirty="0" err="1" smtClean="0"/>
              <a:t>도있죠</a:t>
            </a:r>
            <a:r>
              <a:rPr lang="en-US" altLang="ko-KR" baseline="0" dirty="0" smtClean="0"/>
              <a:t>, </a:t>
            </a:r>
            <a:r>
              <a:rPr lang="ko-KR" altLang="en-US" baseline="0" dirty="0" smtClean="0"/>
              <a:t>그래서 </a:t>
            </a:r>
            <a:r>
              <a:rPr lang="ko-KR" altLang="en-US" baseline="0" dirty="0" err="1" smtClean="0"/>
              <a:t>파이라는건</a:t>
            </a:r>
            <a:r>
              <a:rPr lang="ko-KR" altLang="en-US" baseline="0" dirty="0" smtClean="0"/>
              <a:t> 원래 </a:t>
            </a:r>
            <a:r>
              <a:rPr lang="en-US" altLang="ko-KR" baseline="0" dirty="0" smtClean="0"/>
              <a:t>x0 </a:t>
            </a:r>
            <a:r>
              <a:rPr lang="ko-KR" altLang="en-US" baseline="0" dirty="0" smtClean="0"/>
              <a:t>를 넣으면 지금 </a:t>
            </a:r>
            <a:r>
              <a:rPr lang="en-US" altLang="ko-KR" baseline="0" dirty="0" smtClean="0"/>
              <a:t>x0</a:t>
            </a:r>
            <a:r>
              <a:rPr lang="ko-KR" altLang="en-US" baseline="0" dirty="0" smtClean="0"/>
              <a:t>가 나오고</a:t>
            </a:r>
            <a:r>
              <a:rPr lang="en-US" altLang="ko-KR" baseline="0" dirty="0" smtClean="0"/>
              <a:t>….</a:t>
            </a:r>
          </a:p>
          <a:p>
            <a:r>
              <a:rPr lang="ko-KR" altLang="en-US" baseline="0" dirty="0" smtClean="0"/>
              <a:t>그리고 그걸 </a:t>
            </a:r>
            <a:r>
              <a:rPr lang="ko-KR" altLang="en-US" baseline="0" dirty="0" err="1" smtClean="0"/>
              <a:t>테일러</a:t>
            </a:r>
            <a:r>
              <a:rPr lang="ko-KR" altLang="en-US" baseline="0" dirty="0" smtClean="0"/>
              <a:t> </a:t>
            </a:r>
            <a:r>
              <a:rPr lang="ko-KR" altLang="en-US" baseline="0" dirty="0" err="1" smtClean="0"/>
              <a:t>익스펜젼을하면</a:t>
            </a:r>
            <a:r>
              <a:rPr lang="ko-KR" altLang="en-US" baseline="0" dirty="0" smtClean="0"/>
              <a:t> </a:t>
            </a:r>
            <a:r>
              <a:rPr lang="en-US" altLang="ko-KR" baseline="0" dirty="0" smtClean="0"/>
              <a:t>F</a:t>
            </a:r>
            <a:r>
              <a:rPr lang="ko-KR" altLang="en-US" baseline="0" dirty="0" smtClean="0"/>
              <a:t>가 나옵니다</a:t>
            </a:r>
            <a:r>
              <a:rPr lang="en-US" altLang="ko-KR" baseline="0" dirty="0" smtClean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2188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좀 이해가 </a:t>
            </a:r>
            <a:r>
              <a:rPr lang="ko-KR" altLang="en-US" dirty="0" err="1" smtClean="0"/>
              <a:t>어려울수</a:t>
            </a:r>
            <a:r>
              <a:rPr lang="ko-KR" altLang="en-US" dirty="0" smtClean="0"/>
              <a:t> 있어서 예제를 가져왔는데요</a:t>
            </a:r>
            <a:r>
              <a:rPr lang="en-US" altLang="ko-KR" dirty="0" smtClean="0"/>
              <a:t>, F</a:t>
            </a:r>
            <a:r>
              <a:rPr lang="ko-KR" altLang="en-US" dirty="0" smtClean="0"/>
              <a:t>가 아이덴티티이면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변형이 </a:t>
            </a:r>
            <a:r>
              <a:rPr lang="ko-KR" altLang="en-US" dirty="0" err="1" smtClean="0"/>
              <a:t>안된거죠</a:t>
            </a:r>
            <a:r>
              <a:rPr lang="en-US" altLang="ko-KR" dirty="0" smtClean="0"/>
              <a:t>.</a:t>
            </a:r>
          </a:p>
          <a:p>
            <a:r>
              <a:rPr lang="en-US" altLang="ko-KR" dirty="0" smtClean="0"/>
              <a:t>F</a:t>
            </a:r>
            <a:r>
              <a:rPr lang="ko-KR" altLang="en-US" dirty="0" smtClean="0"/>
              <a:t>가 </a:t>
            </a:r>
            <a:r>
              <a:rPr lang="en-US" altLang="ko-KR" dirty="0" smtClean="0"/>
              <a:t>x </a:t>
            </a:r>
            <a:r>
              <a:rPr lang="ko-KR" altLang="en-US" dirty="0" err="1" smtClean="0"/>
              <a:t>에대해서만</a:t>
            </a:r>
            <a:r>
              <a:rPr lang="ko-KR" altLang="en-US" dirty="0" smtClean="0"/>
              <a:t> </a:t>
            </a:r>
            <a:r>
              <a:rPr lang="en-US" altLang="ko-KR" dirty="0" smtClean="0"/>
              <a:t>2</a:t>
            </a:r>
            <a:r>
              <a:rPr lang="ko-KR" altLang="en-US" dirty="0" smtClean="0"/>
              <a:t>배 </a:t>
            </a:r>
            <a:r>
              <a:rPr lang="ko-KR" altLang="en-US" dirty="0" err="1" smtClean="0"/>
              <a:t>늘어난것</a:t>
            </a:r>
            <a:r>
              <a:rPr lang="en-US" altLang="ko-KR" dirty="0" smtClean="0"/>
              <a:t>,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즉 </a:t>
            </a:r>
            <a:r>
              <a:rPr lang="en-US" altLang="ko-KR" dirty="0" smtClean="0"/>
              <a:t>F</a:t>
            </a:r>
            <a:r>
              <a:rPr lang="ko-KR" altLang="en-US" dirty="0" smtClean="0"/>
              <a:t>는 삼각형이 어느정도 변형이 되었는가를 측정할 수 있는 </a:t>
            </a:r>
            <a:r>
              <a:rPr lang="ko-KR" altLang="en-US" dirty="0" err="1" smtClean="0"/>
              <a:t>메져가</a:t>
            </a:r>
            <a:r>
              <a:rPr lang="ko-KR" altLang="en-US" dirty="0" smtClean="0"/>
              <a:t> 됩니다</a:t>
            </a:r>
            <a:r>
              <a:rPr lang="en-US" altLang="ko-KR" dirty="0" smtClean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45878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변형된 정도를 가지고 에너지를 디자인하는데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여기서도 여러가지 </a:t>
            </a:r>
            <a:r>
              <a:rPr lang="ko-KR" altLang="en-US" dirty="0" err="1" smtClean="0"/>
              <a:t>베리에이션이</a:t>
            </a:r>
            <a:r>
              <a:rPr lang="ko-KR" altLang="en-US" dirty="0" smtClean="0"/>
              <a:t> 있습니다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그리고 이 에너지를 어떻게 </a:t>
            </a:r>
            <a:r>
              <a:rPr lang="ko-KR" altLang="en-US" dirty="0" err="1" smtClean="0"/>
              <a:t>디자인하느냐에</a:t>
            </a:r>
            <a:r>
              <a:rPr lang="ko-KR" altLang="en-US" dirty="0" smtClean="0"/>
              <a:t> 따라 물성이 달라집니다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en-US" altLang="ko-KR" dirty="0" err="1" smtClean="0"/>
              <a:t>Corotate</a:t>
            </a:r>
            <a:r>
              <a:rPr lang="en-US" altLang="ko-KR" dirty="0" smtClean="0"/>
              <a:t> fem, </a:t>
            </a:r>
            <a:r>
              <a:rPr lang="en-US" altLang="ko-KR" dirty="0" err="1" smtClean="0"/>
              <a:t>neohookean</a:t>
            </a:r>
            <a:r>
              <a:rPr lang="en-US" altLang="ko-KR" dirty="0" smtClean="0"/>
              <a:t>..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등등 </a:t>
            </a:r>
            <a:r>
              <a:rPr lang="ko-KR" altLang="en-US" baseline="0" dirty="0" err="1" smtClean="0"/>
              <a:t>여러개가있습니다</a:t>
            </a:r>
            <a:r>
              <a:rPr lang="en-US" altLang="ko-KR" baseline="0" dirty="0" smtClean="0"/>
              <a:t>.</a:t>
            </a:r>
            <a:endParaRPr lang="en-US" altLang="ko-KR" dirty="0" smtClean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4857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하나씩 보면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에너지를 이렇게 </a:t>
            </a:r>
            <a:r>
              <a:rPr lang="ko-KR" altLang="en-US" dirty="0" err="1" smtClean="0"/>
              <a:t>디자인하겠다는건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뭐냐면</a:t>
            </a:r>
            <a:r>
              <a:rPr lang="ko-KR" altLang="en-US" dirty="0" smtClean="0"/>
              <a:t> </a:t>
            </a:r>
            <a:r>
              <a:rPr lang="en-US" altLang="ko-KR" dirty="0" smtClean="0"/>
              <a:t>Deformation Gradient</a:t>
            </a:r>
            <a:r>
              <a:rPr lang="ko-KR" altLang="en-US" dirty="0" smtClean="0"/>
              <a:t>를</a:t>
            </a:r>
            <a:r>
              <a:rPr lang="en-US" altLang="ko-KR" dirty="0" smtClean="0"/>
              <a:t>, </a:t>
            </a:r>
            <a:r>
              <a:rPr lang="ko-KR" altLang="en-US" dirty="0" smtClean="0"/>
              <a:t>회전</a:t>
            </a:r>
            <a:r>
              <a:rPr lang="en-US" altLang="ko-KR" dirty="0" smtClean="0"/>
              <a:t>+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스케일링으로 </a:t>
            </a:r>
            <a:r>
              <a:rPr lang="ko-KR" altLang="en-US" baseline="0" dirty="0" err="1" smtClean="0"/>
              <a:t>나누겠다는겁니다</a:t>
            </a:r>
            <a:r>
              <a:rPr lang="en-US" altLang="ko-KR" baseline="0" dirty="0" smtClean="0"/>
              <a:t>.</a:t>
            </a:r>
          </a:p>
          <a:p>
            <a:endParaRPr lang="en-US" altLang="ko-KR" dirty="0" smtClean="0"/>
          </a:p>
          <a:p>
            <a:r>
              <a:rPr lang="en-US" altLang="ko-KR" dirty="0" smtClean="0"/>
              <a:t>F</a:t>
            </a:r>
            <a:r>
              <a:rPr lang="ko-KR" altLang="en-US" dirty="0" smtClean="0"/>
              <a:t>를 회전하고 스케일링 </a:t>
            </a:r>
            <a:r>
              <a:rPr lang="ko-KR" altLang="en-US" dirty="0" err="1" smtClean="0"/>
              <a:t>두파트로</a:t>
            </a:r>
            <a:r>
              <a:rPr lang="ko-KR" altLang="en-US" dirty="0" smtClean="0"/>
              <a:t> 나누어 보면</a:t>
            </a:r>
            <a:r>
              <a:rPr lang="en-US" altLang="ko-KR" dirty="0" smtClean="0"/>
              <a:t>, </a:t>
            </a:r>
            <a:r>
              <a:rPr lang="ko-KR" altLang="en-US" dirty="0" smtClean="0"/>
              <a:t>사실 에너지는 회전에대해서는 영향을 받으면 안됩니다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삼각형이 </a:t>
            </a:r>
            <a:r>
              <a:rPr lang="ko-KR" altLang="en-US" dirty="0" err="1" smtClean="0"/>
              <a:t>회전하는건</a:t>
            </a:r>
            <a:r>
              <a:rPr lang="ko-KR" altLang="en-US" dirty="0" smtClean="0"/>
              <a:t> 에너지에 전혀 영향을 </a:t>
            </a:r>
            <a:r>
              <a:rPr lang="ko-KR" altLang="en-US" dirty="0" err="1" smtClean="0"/>
              <a:t>안주죠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1138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네오 </a:t>
            </a:r>
            <a:r>
              <a:rPr lang="ko-KR" altLang="en-US" dirty="0" err="1" smtClean="0"/>
              <a:t>후키안</a:t>
            </a:r>
            <a:r>
              <a:rPr lang="ko-KR" altLang="en-US" dirty="0" smtClean="0"/>
              <a:t> 모델도 </a:t>
            </a:r>
            <a:r>
              <a:rPr lang="en-US" altLang="ko-KR" dirty="0" smtClean="0"/>
              <a:t>rotation invariant </a:t>
            </a:r>
            <a:r>
              <a:rPr lang="ko-KR" altLang="en-US" dirty="0" smtClean="0"/>
              <a:t>하고요</a:t>
            </a:r>
            <a:r>
              <a:rPr lang="en-US" altLang="ko-KR" dirty="0" smtClean="0"/>
              <a:t>,</a:t>
            </a:r>
            <a:r>
              <a:rPr lang="ko-KR" altLang="en-US" dirty="0" smtClean="0"/>
              <a:t>하나하나씩 보면 </a:t>
            </a:r>
            <a:r>
              <a:rPr lang="en-US" altLang="ko-KR" dirty="0" smtClean="0"/>
              <a:t>….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볼륨 얘기</a:t>
            </a:r>
            <a:r>
              <a:rPr lang="en-US" altLang="ko-KR" dirty="0" smtClean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3654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이제 다왔습니다 </a:t>
            </a:r>
            <a:r>
              <a:rPr lang="ko-KR" altLang="en-US" dirty="0" err="1" smtClean="0"/>
              <a:t>ㅋㅋ</a:t>
            </a:r>
            <a:endParaRPr lang="en-US" altLang="ko-KR" dirty="0" smtClean="0"/>
          </a:p>
          <a:p>
            <a:endParaRPr lang="en-US" altLang="ko-KR" dirty="0" smtClean="0"/>
          </a:p>
          <a:p>
            <a:r>
              <a:rPr lang="ko-KR" altLang="en-US" dirty="0" smtClean="0"/>
              <a:t>시뮬레이션 하면 요렇게 </a:t>
            </a:r>
            <a:r>
              <a:rPr lang="ko-KR" altLang="en-US" dirty="0" err="1" smtClean="0"/>
              <a:t>되구요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요건 </a:t>
            </a:r>
            <a:r>
              <a:rPr lang="en-US" altLang="ko-KR" baseline="0" dirty="0" err="1" smtClean="0"/>
              <a:t>corotate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모델을 </a:t>
            </a:r>
            <a:r>
              <a:rPr lang="ko-KR" altLang="en-US" baseline="0" dirty="0" err="1" smtClean="0"/>
              <a:t>이용한겁니다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57479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그리고 </a:t>
            </a:r>
            <a:r>
              <a:rPr lang="ko-KR" altLang="en-US" dirty="0" err="1" smtClean="0"/>
              <a:t>뼈랑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근육이랑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커플링하면</a:t>
            </a:r>
            <a:r>
              <a:rPr lang="ko-KR" altLang="en-US" dirty="0" smtClean="0"/>
              <a:t> 됩니다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그래서 근육을 당기면 힘이 </a:t>
            </a:r>
            <a:r>
              <a:rPr lang="ko-KR" altLang="en-US" dirty="0" err="1" smtClean="0"/>
              <a:t>뼈한테</a:t>
            </a:r>
            <a:r>
              <a:rPr lang="ko-KR" altLang="en-US" dirty="0" smtClean="0"/>
              <a:t> 전달이 </a:t>
            </a:r>
            <a:r>
              <a:rPr lang="ko-KR" altLang="en-US" dirty="0" err="1" smtClean="0"/>
              <a:t>되구요</a:t>
            </a:r>
            <a:r>
              <a:rPr lang="en-US" altLang="ko-KR" dirty="0" smtClean="0"/>
              <a:t>,</a:t>
            </a:r>
            <a:r>
              <a:rPr lang="en-US" altLang="ko-KR" baseline="0" dirty="0" smtClean="0"/>
              <a:t> </a:t>
            </a:r>
          </a:p>
          <a:p>
            <a:endParaRPr lang="en-US" altLang="ko-KR" baseline="0" dirty="0" smtClean="0"/>
          </a:p>
          <a:p>
            <a:r>
              <a:rPr lang="ko-KR" altLang="en-US" baseline="0" dirty="0" smtClean="0"/>
              <a:t>여기에는 추가적으로 </a:t>
            </a:r>
            <a:r>
              <a:rPr lang="ko-KR" altLang="en-US" baseline="0" dirty="0" err="1" smtClean="0"/>
              <a:t>흥분시키면</a:t>
            </a:r>
            <a:r>
              <a:rPr lang="ko-KR" altLang="en-US" baseline="0" dirty="0" smtClean="0"/>
              <a:t> 근육이 수축되게하는 에너지 모델도 들어있어서</a:t>
            </a:r>
            <a:r>
              <a:rPr lang="en-US" altLang="ko-KR" baseline="0" dirty="0" smtClean="0"/>
              <a:t>, </a:t>
            </a:r>
          </a:p>
          <a:p>
            <a:r>
              <a:rPr lang="ko-KR" altLang="en-US" baseline="0" dirty="0" smtClean="0"/>
              <a:t>근육이 흥분하면 힘이 </a:t>
            </a:r>
            <a:r>
              <a:rPr lang="ko-KR" altLang="en-US" baseline="0" dirty="0" err="1" smtClean="0"/>
              <a:t>생기게됩니다</a:t>
            </a:r>
            <a:r>
              <a:rPr lang="en-US" altLang="ko-KR" baseline="0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7001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여기서부터는 잘 아시는 </a:t>
            </a:r>
            <a:r>
              <a:rPr lang="ko-KR" altLang="en-US" dirty="0" err="1" smtClean="0"/>
              <a:t>내용일것같습니다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원하는 모션을 따라가기 위해서 근육을 얼마나 </a:t>
            </a:r>
            <a:r>
              <a:rPr lang="en-US" altLang="ko-KR" dirty="0" smtClean="0"/>
              <a:t>activation</a:t>
            </a:r>
            <a:r>
              <a:rPr lang="en-US" altLang="ko-KR" baseline="0" dirty="0" smtClean="0"/>
              <a:t> </a:t>
            </a:r>
            <a:r>
              <a:rPr lang="ko-KR" altLang="en-US" baseline="0" dirty="0" err="1" smtClean="0"/>
              <a:t>시켜야하는가가</a:t>
            </a:r>
            <a:r>
              <a:rPr lang="ko-KR" altLang="en-US" baseline="0" dirty="0" smtClean="0"/>
              <a:t> 이 최적화 문제를 통해 </a:t>
            </a:r>
            <a:r>
              <a:rPr lang="ko-KR" altLang="en-US" baseline="0" dirty="0" err="1" smtClean="0"/>
              <a:t>나오게됩니다</a:t>
            </a:r>
            <a:r>
              <a:rPr lang="en-US" altLang="ko-KR" baseline="0" dirty="0" smtClean="0"/>
              <a:t>.</a:t>
            </a:r>
            <a:endParaRPr lang="en-US" altLang="ko-KR" dirty="0" smtClean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01940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그래서 간단한 컨트롤을해보면</a:t>
            </a:r>
            <a:r>
              <a:rPr lang="en-US" altLang="ko-KR" dirty="0" smtClean="0"/>
              <a:t>, state </a:t>
            </a:r>
            <a:r>
              <a:rPr lang="en-US" altLang="ko-KR" dirty="0" err="1" smtClean="0"/>
              <a:t>machin</a:t>
            </a:r>
            <a:r>
              <a:rPr lang="ko-KR" altLang="en-US" dirty="0" smtClean="0"/>
              <a:t>을 이용해서 공을 </a:t>
            </a:r>
            <a:r>
              <a:rPr lang="ko-KR" altLang="en-US" dirty="0" err="1" smtClean="0"/>
              <a:t>와리가리</a:t>
            </a:r>
            <a:r>
              <a:rPr lang="ko-KR" altLang="en-US" dirty="0" smtClean="0"/>
              <a:t> 한 건데요</a:t>
            </a:r>
            <a:r>
              <a:rPr lang="en-US" altLang="ko-KR" dirty="0" smtClean="0"/>
              <a:t>,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왼쪽 위를 보시면 계속 </a:t>
            </a:r>
            <a:r>
              <a:rPr lang="ko-KR" altLang="en-US" dirty="0" err="1" smtClean="0"/>
              <a:t>스테이트가</a:t>
            </a:r>
            <a:r>
              <a:rPr lang="ko-KR" altLang="en-US" dirty="0" smtClean="0"/>
              <a:t> 바뀌죠</a:t>
            </a:r>
            <a:r>
              <a:rPr lang="en-US" altLang="ko-KR" dirty="0" smtClean="0"/>
              <a:t>. </a:t>
            </a:r>
            <a:r>
              <a:rPr lang="ko-KR" altLang="en-US" dirty="0" err="1" smtClean="0"/>
              <a:t>스테이트마다</a:t>
            </a:r>
            <a:r>
              <a:rPr lang="ko-KR" altLang="en-US" dirty="0" smtClean="0"/>
              <a:t> 레퍼런스 모션을 가지고 있어서 </a:t>
            </a:r>
            <a:r>
              <a:rPr lang="ko-KR" altLang="en-US" dirty="0" err="1" smtClean="0"/>
              <a:t>스테이트가</a:t>
            </a:r>
            <a:r>
              <a:rPr lang="ko-KR" altLang="en-US" dirty="0" smtClean="0"/>
              <a:t> 바뀌면 레퍼런스 모션도 </a:t>
            </a:r>
            <a:r>
              <a:rPr lang="ko-KR" altLang="en-US" dirty="0" err="1" smtClean="0"/>
              <a:t>바뀌게됩니다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자세히 보면 </a:t>
            </a:r>
            <a:r>
              <a:rPr lang="en-US" altLang="ko-KR" dirty="0" smtClean="0"/>
              <a:t>SWING Phase</a:t>
            </a:r>
            <a:r>
              <a:rPr lang="ko-KR" altLang="en-US" dirty="0" smtClean="0"/>
              <a:t>가 있고</a:t>
            </a:r>
            <a:r>
              <a:rPr lang="en-US" altLang="ko-KR" dirty="0" smtClean="0"/>
              <a:t>, CATCH</a:t>
            </a:r>
            <a:r>
              <a:rPr lang="en-US" altLang="ko-KR" baseline="0" dirty="0" smtClean="0"/>
              <a:t> PHASE</a:t>
            </a:r>
            <a:r>
              <a:rPr lang="ko-KR" altLang="en-US" baseline="0" dirty="0" smtClean="0"/>
              <a:t>가 있죠</a:t>
            </a:r>
            <a:r>
              <a:rPr lang="en-US" altLang="ko-KR" baseline="0" dirty="0" smtClean="0"/>
              <a:t>. Swing phase</a:t>
            </a:r>
            <a:r>
              <a:rPr lang="ko-KR" altLang="en-US" baseline="0" dirty="0" smtClean="0"/>
              <a:t>는 정말 레퍼런스 </a:t>
            </a:r>
            <a:r>
              <a:rPr lang="ko-KR" altLang="en-US" baseline="0" dirty="0" err="1" smtClean="0"/>
              <a:t>모션을따라</a:t>
            </a:r>
            <a:r>
              <a:rPr lang="ko-KR" altLang="en-US" baseline="0" dirty="0" smtClean="0"/>
              <a:t> 공을 던지게 되고</a:t>
            </a:r>
            <a:r>
              <a:rPr lang="en-US" altLang="ko-KR" baseline="0" dirty="0" smtClean="0"/>
              <a:t>, catch</a:t>
            </a:r>
            <a:r>
              <a:rPr lang="ko-KR" altLang="en-US" baseline="0" dirty="0" err="1" smtClean="0"/>
              <a:t>떄는</a:t>
            </a:r>
            <a:r>
              <a:rPr lang="ko-KR" altLang="en-US" baseline="0" dirty="0" smtClean="0"/>
              <a:t> 공이 떨어지는 위치를 계산해서 손을 갖다가 대는 모션을 </a:t>
            </a:r>
            <a:r>
              <a:rPr lang="ko-KR" altLang="en-US" baseline="0" dirty="0" err="1" smtClean="0"/>
              <a:t>하게됩니다</a:t>
            </a:r>
            <a:r>
              <a:rPr lang="en-US" altLang="ko-KR" baseline="0" dirty="0" smtClean="0"/>
              <a:t>.</a:t>
            </a:r>
            <a:endParaRPr lang="en-US" altLang="ko-KR" dirty="0" smtClean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14152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아까 보여드렸던 그 </a:t>
            </a:r>
            <a:r>
              <a:rPr lang="ko-KR" altLang="en-US" dirty="0" err="1" smtClean="0"/>
              <a:t>저글링이고요</a:t>
            </a:r>
            <a:r>
              <a:rPr lang="en-US" altLang="ko-KR" dirty="0" smtClean="0"/>
              <a:t>,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아까는 설명을 </a:t>
            </a:r>
            <a:r>
              <a:rPr lang="ko-KR" altLang="en-US" dirty="0" err="1" smtClean="0"/>
              <a:t>안드렸는데</a:t>
            </a:r>
            <a:r>
              <a:rPr lang="ko-KR" altLang="en-US" dirty="0" smtClean="0"/>
              <a:t> 자세히 보면 </a:t>
            </a:r>
            <a:r>
              <a:rPr lang="ko-KR" altLang="en-US" dirty="0" err="1" smtClean="0"/>
              <a:t>저글링을하다보면</a:t>
            </a:r>
            <a:r>
              <a:rPr lang="ko-KR" altLang="en-US" dirty="0" smtClean="0"/>
              <a:t> 점점 손의 위치가 원래 위치보다 멀어지죠</a:t>
            </a:r>
            <a:r>
              <a:rPr lang="en-US" altLang="ko-KR" dirty="0" smtClean="0"/>
              <a:t>. </a:t>
            </a:r>
            <a:r>
              <a:rPr lang="ko-KR" altLang="en-US" dirty="0" smtClean="0"/>
              <a:t>레퍼런스 모션을 수정하지 않고 무작정 따라하면 이렇게 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8888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아까 </a:t>
            </a:r>
            <a:r>
              <a:rPr lang="ko-KR" altLang="en-US" dirty="0" err="1" smtClean="0"/>
              <a:t>보였드렸던</a:t>
            </a:r>
            <a:r>
              <a:rPr lang="ko-KR" altLang="en-US" dirty="0" smtClean="0"/>
              <a:t> 최적화 문제는 </a:t>
            </a:r>
            <a:r>
              <a:rPr lang="ko-KR" altLang="en-US" dirty="0" err="1" smtClean="0"/>
              <a:t>한프레임만</a:t>
            </a:r>
            <a:r>
              <a:rPr lang="ko-KR" altLang="en-US" dirty="0" smtClean="0"/>
              <a:t> 보고 푸는 문젠데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이렇게 </a:t>
            </a:r>
            <a:r>
              <a:rPr lang="ko-KR" altLang="en-US" dirty="0" err="1" smtClean="0"/>
              <a:t>한프레임만</a:t>
            </a:r>
            <a:r>
              <a:rPr lang="ko-KR" altLang="en-US" dirty="0" smtClean="0"/>
              <a:t> 보면 전체적으로 시뮬레이션이 어떻게 되는지 파악이 되지않습니다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ko-KR" altLang="en-US" dirty="0" smtClean="0"/>
              <a:t>그래서 앞으로 어떻게 될지 예측하면 안정적으로 제어할 수 있겠죠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24467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좀더 </a:t>
            </a:r>
            <a:r>
              <a:rPr lang="ko-KR" altLang="en-US" dirty="0" err="1" smtClean="0"/>
              <a:t>나아졌나요</a:t>
            </a:r>
            <a:r>
              <a:rPr lang="en-US" altLang="ko-KR" dirty="0" smtClean="0"/>
              <a:t>? </a:t>
            </a:r>
            <a:r>
              <a:rPr lang="ko-KR" altLang="en-US" dirty="0" err="1" smtClean="0"/>
              <a:t>ㅋㅋ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47894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B31F6-2FEA-4AF6-A608-EFC2F92AFC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178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l">
              <a:defRPr sz="5800"/>
            </a:lvl1pPr>
          </a:lstStyle>
          <a:p>
            <a:pPr lvl="0"/>
            <a:r>
              <a:rPr lang="ko-KR" altLang="en-US" noProof="0" dirty="0" smtClean="0"/>
              <a:t>마스터 제목 스타일 편집</a:t>
            </a:r>
            <a:endParaRPr lang="en-US" noProof="0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l">
              <a:buFont typeface="Wingdings" pitchFamily="2" charset="2"/>
              <a:buNone/>
              <a:defRPr sz="3000"/>
            </a:lvl1pPr>
          </a:lstStyle>
          <a:p>
            <a:pPr lvl="0"/>
            <a:r>
              <a:rPr lang="ko-KR" altLang="en-US" noProof="0" dirty="0" smtClean="0"/>
              <a:t>클릭하여 마스터 부제목 스타일 편집</a:t>
            </a:r>
            <a:endParaRPr lang="en-US" noProof="0" dirty="0" smtClean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86BE39-BE3A-48C1-A045-FD1AD5F5130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6392" name="Rectangle 8" descr="Gold bar"/>
          <p:cNvSpPr>
            <a:spLocks noChangeArrowheads="1"/>
          </p:cNvSpPr>
          <p:nvPr/>
        </p:nvSpPr>
        <p:spPr bwMode="auto">
          <a:xfrm>
            <a:off x="228600" y="2889252"/>
            <a:ext cx="2870200" cy="2016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6393" name="Rectangle 9" descr="Orange bar"/>
          <p:cNvSpPr>
            <a:spLocks noChangeArrowheads="1"/>
          </p:cNvSpPr>
          <p:nvPr/>
        </p:nvSpPr>
        <p:spPr bwMode="auto">
          <a:xfrm>
            <a:off x="3098801" y="2889252"/>
            <a:ext cx="2870200" cy="20161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6394" name="Rectangle 10" descr="Slate bar"/>
          <p:cNvSpPr>
            <a:spLocks noChangeArrowheads="1"/>
          </p:cNvSpPr>
          <p:nvPr/>
        </p:nvSpPr>
        <p:spPr bwMode="auto">
          <a:xfrm>
            <a:off x="5969001" y="2889252"/>
            <a:ext cx="2870200" cy="201613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12" name="그림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0372" y="6381328"/>
            <a:ext cx="1236428" cy="432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6D15D-A852-4CD8-9A3A-849FE3857B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728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5297487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5297487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2AD331-EFAC-41D9-9F12-FD8D4C8312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9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6156177" y="2906711"/>
            <a:ext cx="2530624" cy="2862265"/>
          </a:xfrm>
        </p:spPr>
        <p:txBody>
          <a:bodyPr anchor="b"/>
          <a:lstStyle>
            <a:lvl1pPr marL="0" indent="0" algn="r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ko-KR" altLang="en-US" dirty="0" smtClean="0"/>
              <a:t>이름</a:t>
            </a:r>
            <a:endParaRPr lang="en-US" altLang="ko-KR" dirty="0" smtClean="0"/>
          </a:p>
          <a:p>
            <a:pPr lvl="0"/>
            <a:r>
              <a:rPr lang="ko-KR" altLang="en-US" dirty="0" smtClean="0"/>
              <a:t>날짜</a:t>
            </a:r>
            <a:endParaRPr lang="en-US" altLang="ko-KR" dirty="0" smtClean="0"/>
          </a:p>
          <a:p>
            <a:pPr lvl="0"/>
            <a:r>
              <a:rPr lang="ko-KR" altLang="en-US" dirty="0" smtClean="0"/>
              <a:t>소속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381030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220379-1FF7-439A-909F-B9047C7E4C8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84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FA7283-45F0-4CF9-ACA0-2CA77418255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9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AD4388-AEAC-466B-9ED3-FD44F0FA8AA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89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59A81-AC6A-4000-B556-C65FD0078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576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E0CFC6-C2D9-443C-A7CF-290065ED626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834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ko-KR" altLang="en-US" smtClean="0"/>
              <a:t>그림을 추가하려면 아이콘을 클릭하십시오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 편집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8B324D-0E9B-4FB3-82FE-512DFC8E60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82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AF928C-1304-4FCF-B1FE-E58E659C20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42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7BF457-1B89-4FB8-B5B6-2396275BD80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7164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제목, 텍스트 및 내용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5"/>
            <a:ext cx="8229600" cy="11398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2"/>
            <a:ext cx="4038600" cy="2189163"/>
          </a:xfrm>
        </p:spPr>
        <p:txBody>
          <a:bodyPr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6290E6F-4E3F-41C2-8AB3-35077E51D9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343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제목, 텍스트 및 클립 아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5"/>
            <a:ext cx="8229600" cy="11398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/>
          <a:p>
            <a:pPr lvl="0"/>
            <a:r>
              <a:rPr lang="ko-KR" altLang="en-US" smtClean="0"/>
              <a:t>마스터 텍스트 스타일 편집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/>
          <a:p>
            <a:r>
              <a:rPr lang="ko-KR" altLang="en-US" smtClean="0"/>
              <a:t>온라인 이미지를 추가하려면 아이콘을 클릭하세요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A41DC2D-CE22-4452-9330-733326E99D1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27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5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ko-KR" altLang="en-US" smtClean="0"/>
              <a:t>마스터 제목 스타일 편집</a:t>
            </a:r>
            <a:endParaRPr lang="en-US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ko-KR" altLang="en-US" dirty="0" smtClean="0"/>
              <a:t>마스터 텍스트 스타일 편집</a:t>
            </a:r>
          </a:p>
          <a:p>
            <a:pPr lvl="1"/>
            <a:r>
              <a:rPr lang="ko-KR" altLang="en-US" dirty="0" smtClean="0"/>
              <a:t>둘째 수준</a:t>
            </a:r>
          </a:p>
          <a:p>
            <a:pPr lvl="2"/>
            <a:r>
              <a:rPr lang="ko-KR" altLang="en-US" dirty="0" smtClean="0"/>
              <a:t>셋째 수준</a:t>
            </a:r>
          </a:p>
          <a:p>
            <a:pPr lvl="3"/>
            <a:r>
              <a:rPr lang="ko-KR" altLang="en-US" dirty="0" smtClean="0"/>
              <a:t>넷째 수준</a:t>
            </a:r>
          </a:p>
          <a:p>
            <a:pPr lvl="4"/>
            <a:r>
              <a:rPr lang="ko-KR" altLang="en-US" dirty="0" smtClean="0"/>
              <a:t>다섯째 수준</a:t>
            </a:r>
            <a:endParaRPr lang="en-US" dirty="0" smtClean="0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endParaRPr lang="en-US" dirty="0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en-US" dirty="0"/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938A4918-E4C7-4C66-94BB-F06A3F6B5904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5367" name="Rectangle 7" descr="Gold bar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endParaRPr lang="en-US" sz="2400">
              <a:latin typeface="Times New Roman" pitchFamily="18" charset="0"/>
            </a:endParaRPr>
          </a:p>
        </p:txBody>
      </p:sp>
      <p:sp>
        <p:nvSpPr>
          <p:cNvPr id="15368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369" name="Rectangle 9" descr="Orange bar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endParaRPr lang="en-US" sz="2400">
              <a:latin typeface="Times New Roman" pitchFamily="18" charset="0"/>
            </a:endParaRPr>
          </a:p>
        </p:txBody>
      </p:sp>
      <p:sp>
        <p:nvSpPr>
          <p:cNvPr id="15370" name="Rectangle 10" descr="Slate bar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endParaRPr lang="en-US" sz="2400">
              <a:latin typeface="Times New Roman" pitchFamily="18" charset="0"/>
            </a:endParaRPr>
          </a:p>
        </p:txBody>
      </p:sp>
      <p:pic>
        <p:nvPicPr>
          <p:cNvPr id="2" name="그림 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0372" y="6381328"/>
            <a:ext cx="1236428" cy="43204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0" r:id="rId13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latinLnBrk="1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latinLnBrk="1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p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latinLnBrk="1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p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>
          <a:solidFill>
            <a:schemeClr val="tx1"/>
          </a:solidFill>
          <a:latin typeface="+mn-lt"/>
        </a:defRPr>
      </a:lvl4pPr>
      <a:lvl5pPr marL="20574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5pPr>
      <a:lvl6pPr marL="25146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9718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4290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886200" indent="-228600" algn="l" rtl="0" eaLnBrk="1" fontAlgn="base" latinLnBrk="1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2.mp4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1.png"/><Relationship Id="rId5" Type="http://schemas.openxmlformats.org/officeDocument/2006/relationships/image" Target="../media/image11.png"/><Relationship Id="rId4" Type="http://schemas.openxmlformats.org/officeDocument/2006/relationships/image" Target="../media/image11.emf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7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image" Target="../media/image31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24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e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18" Type="http://schemas.openxmlformats.org/officeDocument/2006/relationships/image" Target="../media/image64.png"/><Relationship Id="rId26" Type="http://schemas.openxmlformats.org/officeDocument/2006/relationships/image" Target="../media/image72.png"/><Relationship Id="rId3" Type="http://schemas.openxmlformats.org/officeDocument/2006/relationships/image" Target="../media/image29.emf"/><Relationship Id="rId21" Type="http://schemas.openxmlformats.org/officeDocument/2006/relationships/image" Target="../media/image67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17" Type="http://schemas.openxmlformats.org/officeDocument/2006/relationships/image" Target="../media/image63.png"/><Relationship Id="rId25" Type="http://schemas.openxmlformats.org/officeDocument/2006/relationships/image" Target="../media/image71.png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62.png"/><Relationship Id="rId20" Type="http://schemas.openxmlformats.org/officeDocument/2006/relationships/image" Target="../media/image66.png"/><Relationship Id="rId29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24" Type="http://schemas.openxmlformats.org/officeDocument/2006/relationships/image" Target="../media/image70.png"/><Relationship Id="rId5" Type="http://schemas.openxmlformats.org/officeDocument/2006/relationships/image" Target="../media/image51.png"/><Relationship Id="rId15" Type="http://schemas.openxmlformats.org/officeDocument/2006/relationships/image" Target="../media/image61.png"/><Relationship Id="rId23" Type="http://schemas.openxmlformats.org/officeDocument/2006/relationships/image" Target="../media/image69.png"/><Relationship Id="rId28" Type="http://schemas.openxmlformats.org/officeDocument/2006/relationships/image" Target="../media/image74.png"/><Relationship Id="rId10" Type="http://schemas.openxmlformats.org/officeDocument/2006/relationships/image" Target="../media/image56.png"/><Relationship Id="rId19" Type="http://schemas.openxmlformats.org/officeDocument/2006/relationships/image" Target="../media/image65.png"/><Relationship Id="rId31" Type="http://schemas.openxmlformats.org/officeDocument/2006/relationships/image" Target="../media/image77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Relationship Id="rId22" Type="http://schemas.openxmlformats.org/officeDocument/2006/relationships/image" Target="../media/image68.png"/><Relationship Id="rId27" Type="http://schemas.openxmlformats.org/officeDocument/2006/relationships/image" Target="../media/image73.png"/><Relationship Id="rId30" Type="http://schemas.openxmlformats.org/officeDocument/2006/relationships/image" Target="../media/image7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30.emf"/><Relationship Id="rId9" Type="http://schemas.openxmlformats.org/officeDocument/2006/relationships/image" Target="../media/image8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31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91.png"/><Relationship Id="rId7" Type="http://schemas.openxmlformats.org/officeDocument/2006/relationships/image" Target="../media/image8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7.png"/><Relationship Id="rId5" Type="http://schemas.openxmlformats.org/officeDocument/2006/relationships/image" Target="../media/image31.emf"/><Relationship Id="rId4" Type="http://schemas.openxmlformats.org/officeDocument/2006/relationships/image" Target="../media/image92.png"/><Relationship Id="rId9" Type="http://schemas.openxmlformats.org/officeDocument/2006/relationships/image" Target="../media/image9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96.png"/><Relationship Id="rId7" Type="http://schemas.openxmlformats.org/officeDocument/2006/relationships/image" Target="../media/image8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32.emf"/><Relationship Id="rId9" Type="http://schemas.openxmlformats.org/officeDocument/2006/relationships/image" Target="../media/image9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99.png"/><Relationship Id="rId7" Type="http://schemas.openxmlformats.org/officeDocument/2006/relationships/image" Target="../media/image8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Relationship Id="rId9" Type="http://schemas.openxmlformats.org/officeDocument/2006/relationships/image" Target="../media/image33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101.png"/><Relationship Id="rId7" Type="http://schemas.openxmlformats.org/officeDocument/2006/relationships/image" Target="../media/image8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Relationship Id="rId9" Type="http://schemas.openxmlformats.org/officeDocument/2006/relationships/image" Target="../media/image34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13" Type="http://schemas.openxmlformats.org/officeDocument/2006/relationships/image" Target="../media/image114.png"/><Relationship Id="rId3" Type="http://schemas.openxmlformats.org/officeDocument/2006/relationships/image" Target="../media/image104.png"/><Relationship Id="rId7" Type="http://schemas.openxmlformats.org/officeDocument/2006/relationships/image" Target="../media/image108.png"/><Relationship Id="rId12" Type="http://schemas.openxmlformats.org/officeDocument/2006/relationships/image" Target="../media/image11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5" Type="http://schemas.openxmlformats.org/officeDocument/2006/relationships/image" Target="../media/image106.png"/><Relationship Id="rId10" Type="http://schemas.openxmlformats.org/officeDocument/2006/relationships/image" Target="../media/image111.png"/><Relationship Id="rId4" Type="http://schemas.openxmlformats.org/officeDocument/2006/relationships/image" Target="../media/image36.emf"/><Relationship Id="rId9" Type="http://schemas.openxmlformats.org/officeDocument/2006/relationships/image" Target="../media/image110.png"/><Relationship Id="rId14" Type="http://schemas.openxmlformats.org/officeDocument/2006/relationships/image" Target="../media/image11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emf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image" Target="../media/image38.emf"/><Relationship Id="rId7" Type="http://schemas.openxmlformats.org/officeDocument/2006/relationships/image" Target="../media/image12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10" Type="http://schemas.openxmlformats.org/officeDocument/2006/relationships/image" Target="../media/image128.png"/><Relationship Id="rId4" Type="http://schemas.openxmlformats.org/officeDocument/2006/relationships/image" Target="../media/image122.png"/><Relationship Id="rId9" Type="http://schemas.openxmlformats.org/officeDocument/2006/relationships/image" Target="../media/image12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image" Target="../media/image129.png"/><Relationship Id="rId7" Type="http://schemas.openxmlformats.org/officeDocument/2006/relationships/image" Target="../media/image12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10" Type="http://schemas.openxmlformats.org/officeDocument/2006/relationships/image" Target="../media/image128.png"/><Relationship Id="rId4" Type="http://schemas.openxmlformats.org/officeDocument/2006/relationships/image" Target="../media/image38.emf"/><Relationship Id="rId9" Type="http://schemas.openxmlformats.org/officeDocument/2006/relationships/image" Target="../media/image12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46.png"/><Relationship Id="rId4" Type="http://schemas.openxmlformats.org/officeDocument/2006/relationships/notesSlide" Target="../notesSlides/notesSlide3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3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2.mp4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39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2.mp4"/><Relationship Id="rId7" Type="http://schemas.openxmlformats.org/officeDocument/2006/relationships/image" Target="../media/image49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notesSlide" Target="../notesSlides/notesSlide41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9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물리 시뮬레이션</a:t>
            </a:r>
            <a:endParaRPr lang="ko-KR" altLang="en-US" dirty="0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err="1" smtClean="0"/>
              <a:t>근골격</a:t>
            </a:r>
            <a:r>
              <a:rPr lang="ko-KR" altLang="en-US" dirty="0" smtClean="0"/>
              <a:t> 모델을 위한</a:t>
            </a:r>
            <a:endParaRPr lang="ko-KR" altLang="en-US" dirty="0"/>
          </a:p>
        </p:txBody>
      </p:sp>
      <p:sp>
        <p:nvSpPr>
          <p:cNvPr id="4" name="텍스트 개체 틀 3"/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pPr algn="r"/>
            <a:r>
              <a:rPr lang="ko-KR" altLang="en-US" dirty="0" smtClean="0"/>
              <a:t>이승환</a:t>
            </a:r>
            <a:endParaRPr lang="en-US" altLang="ko-KR" dirty="0" smtClean="0"/>
          </a:p>
          <a:p>
            <a:pPr algn="r"/>
            <a:r>
              <a:rPr lang="en-US" altLang="ko-KR" dirty="0" smtClean="0"/>
              <a:t>2017.12.11.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61895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err="1" smtClean="0">
                <a:ea typeface="굴림" charset="-127"/>
              </a:rPr>
              <a:t>근골격계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2400" dirty="0" err="1" smtClean="0">
                <a:ea typeface="굴림" charset="-127"/>
              </a:rPr>
              <a:t>근골격계</a:t>
            </a:r>
            <a:r>
              <a:rPr lang="ko-KR" altLang="en-US" sz="2400" dirty="0" smtClean="0">
                <a:ea typeface="굴림" charset="-127"/>
              </a:rPr>
              <a:t> </a:t>
            </a:r>
            <a:r>
              <a:rPr lang="en-US" altLang="ko-KR" sz="2400" dirty="0" smtClean="0">
                <a:ea typeface="굴림" charset="-127"/>
              </a:rPr>
              <a:t>= </a:t>
            </a:r>
            <a:r>
              <a:rPr lang="ko-KR" altLang="en-US" sz="2400" dirty="0" smtClean="0">
                <a:ea typeface="굴림" charset="-127"/>
              </a:rPr>
              <a:t>뼈 </a:t>
            </a:r>
            <a:r>
              <a:rPr lang="en-US" altLang="ko-KR" sz="2400" dirty="0" smtClean="0">
                <a:ea typeface="굴림" charset="-127"/>
              </a:rPr>
              <a:t>+ </a:t>
            </a:r>
            <a:r>
              <a:rPr lang="ko-KR" altLang="en-US" sz="2400" dirty="0" smtClean="0">
                <a:ea typeface="굴림" charset="-127"/>
              </a:rPr>
              <a:t>근육</a:t>
            </a:r>
            <a:r>
              <a:rPr lang="en-US" altLang="ko-KR" sz="2400" dirty="0" smtClean="0">
                <a:ea typeface="굴림" charset="-127"/>
              </a:rPr>
              <a:t> + (</a:t>
            </a:r>
            <a:r>
              <a:rPr lang="ko-KR" altLang="en-US" sz="2400" dirty="0" smtClean="0">
                <a:ea typeface="굴림" charset="-127"/>
              </a:rPr>
              <a:t>피부</a:t>
            </a:r>
            <a:r>
              <a:rPr lang="en-US" altLang="ko-KR" sz="2400" dirty="0" smtClean="0">
                <a:ea typeface="굴림" charset="-127"/>
              </a:rPr>
              <a:t>,</a:t>
            </a:r>
            <a:r>
              <a:rPr lang="ko-KR" altLang="en-US" sz="2400" dirty="0" err="1" smtClean="0">
                <a:ea typeface="굴림" charset="-127"/>
              </a:rPr>
              <a:t>근막</a:t>
            </a:r>
            <a:r>
              <a:rPr lang="en-US" altLang="ko-KR" sz="2400" dirty="0" smtClean="0">
                <a:ea typeface="굴림" charset="-127"/>
              </a:rPr>
              <a:t>,</a:t>
            </a:r>
            <a:r>
              <a:rPr lang="ko-KR" altLang="en-US" sz="2400" dirty="0" smtClean="0">
                <a:ea typeface="굴림" charset="-127"/>
              </a:rPr>
              <a:t>인대</a:t>
            </a:r>
            <a:r>
              <a:rPr lang="en-US" altLang="ko-KR" sz="2400" dirty="0" smtClean="0">
                <a:ea typeface="굴림" charset="-127"/>
              </a:rPr>
              <a:t>,</a:t>
            </a:r>
            <a:r>
              <a:rPr lang="ko-KR" altLang="en-US" sz="2400" dirty="0" smtClean="0">
                <a:ea typeface="굴림" charset="-127"/>
              </a:rPr>
              <a:t>연골</a:t>
            </a:r>
            <a:r>
              <a:rPr lang="en-US" altLang="ko-KR" sz="2400" dirty="0" smtClean="0">
                <a:ea typeface="굴림" charset="-127"/>
              </a:rPr>
              <a:t>)</a:t>
            </a:r>
          </a:p>
          <a:p>
            <a:pPr lvl="1"/>
            <a:r>
              <a:rPr lang="ko-KR" altLang="en-US" sz="2000" dirty="0" smtClean="0">
                <a:ea typeface="굴림" charset="-127"/>
              </a:rPr>
              <a:t>사람의 움직임에 관여하는 모든 기관</a:t>
            </a:r>
            <a:r>
              <a:rPr lang="en-US" altLang="ko-KR" sz="2000" dirty="0" smtClean="0">
                <a:ea typeface="굴림" charset="-127"/>
              </a:rPr>
              <a:t>.</a:t>
            </a:r>
          </a:p>
          <a:p>
            <a:pPr lvl="1"/>
            <a:r>
              <a:rPr lang="ko-KR" altLang="en-US" sz="2000" dirty="0" smtClean="0">
                <a:ea typeface="굴림" charset="-127"/>
              </a:rPr>
              <a:t>뼈</a:t>
            </a:r>
            <a:r>
              <a:rPr lang="en-US" altLang="ko-KR" sz="2000" dirty="0" smtClean="0">
                <a:ea typeface="굴림" charset="-127"/>
              </a:rPr>
              <a:t>, </a:t>
            </a:r>
            <a:r>
              <a:rPr lang="ko-KR" altLang="en-US" sz="2000" dirty="0" smtClean="0">
                <a:ea typeface="굴림" charset="-127"/>
              </a:rPr>
              <a:t>근육이 움직임에 가장 기여</a:t>
            </a:r>
            <a:r>
              <a:rPr lang="en-US" altLang="ko-KR" sz="2000" dirty="0" smtClean="0">
                <a:ea typeface="굴림" charset="-127"/>
              </a:rPr>
              <a:t>.</a:t>
            </a:r>
            <a:endParaRPr lang="ko-KR" altLang="en-US" sz="2000" dirty="0">
              <a:ea typeface="굴림" charset="-127"/>
            </a:endParaRP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852936"/>
            <a:ext cx="5040560" cy="336037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err="1">
                <a:ea typeface="굴림" charset="-127"/>
              </a:rPr>
              <a:t>근골격계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sz="2400" dirty="0" smtClean="0">
                <a:ea typeface="굴림" charset="-127"/>
              </a:rPr>
              <a:t>650</a:t>
            </a:r>
            <a:r>
              <a:rPr lang="ko-KR" altLang="en-US" sz="2400" dirty="0" smtClean="0">
                <a:ea typeface="굴림" charset="-127"/>
              </a:rPr>
              <a:t>여개의 근육</a:t>
            </a:r>
            <a:r>
              <a:rPr lang="en-US" altLang="ko-KR" sz="2400" dirty="0" smtClean="0">
                <a:ea typeface="굴림" charset="-127"/>
              </a:rPr>
              <a:t>, 200</a:t>
            </a:r>
            <a:r>
              <a:rPr lang="ko-KR" altLang="en-US" sz="2400" dirty="0" smtClean="0">
                <a:ea typeface="굴림" charset="-127"/>
              </a:rPr>
              <a:t>여개의 뼈로 구성</a:t>
            </a:r>
            <a:r>
              <a:rPr lang="en-US" altLang="ko-KR" sz="2400" dirty="0" smtClean="0">
                <a:ea typeface="굴림" charset="-127"/>
              </a:rPr>
              <a:t>.</a:t>
            </a:r>
          </a:p>
          <a:p>
            <a:r>
              <a:rPr lang="ko-KR" altLang="en-US" sz="2400" dirty="0" smtClean="0">
                <a:ea typeface="굴림" charset="-127"/>
              </a:rPr>
              <a:t>사람의 </a:t>
            </a:r>
            <a:r>
              <a:rPr lang="ko-KR" altLang="en-US" sz="2400" dirty="0" err="1" smtClean="0">
                <a:ea typeface="굴림" charset="-127"/>
              </a:rPr>
              <a:t>자유도는</a:t>
            </a:r>
            <a:r>
              <a:rPr lang="ko-KR" altLang="en-US" sz="2400" dirty="0" smtClean="0">
                <a:ea typeface="굴림" charset="-127"/>
              </a:rPr>
              <a:t> 대략 </a:t>
            </a:r>
            <a:r>
              <a:rPr lang="en-US" altLang="ko-KR" sz="2400" dirty="0" smtClean="0">
                <a:ea typeface="굴림" charset="-127"/>
              </a:rPr>
              <a:t>50.</a:t>
            </a:r>
          </a:p>
          <a:p>
            <a:pPr lvl="1"/>
            <a:r>
              <a:rPr lang="ko-KR" altLang="en-US" sz="2000" dirty="0" smtClean="0">
                <a:ea typeface="굴림" charset="-127"/>
              </a:rPr>
              <a:t>모든 뼈를 자유자재로 움직이지 못함</a:t>
            </a:r>
            <a:r>
              <a:rPr lang="en-US" altLang="ko-KR" sz="2000" dirty="0" smtClean="0">
                <a:ea typeface="굴림" charset="-127"/>
              </a:rPr>
              <a:t>. (ex. </a:t>
            </a:r>
            <a:r>
              <a:rPr lang="ko-KR" altLang="en-US" sz="2000" dirty="0" smtClean="0">
                <a:ea typeface="굴림" charset="-127"/>
              </a:rPr>
              <a:t>발</a:t>
            </a:r>
            <a:r>
              <a:rPr lang="en-US" altLang="ko-KR" sz="2000" dirty="0" smtClean="0">
                <a:ea typeface="굴림" charset="-127"/>
              </a:rPr>
              <a:t>)</a:t>
            </a:r>
          </a:p>
          <a:p>
            <a:pPr lvl="1"/>
            <a:r>
              <a:rPr lang="ko-KR" altLang="en-US" sz="2000" dirty="0" smtClean="0">
                <a:ea typeface="굴림" charset="-127"/>
              </a:rPr>
              <a:t>여러 개의 근육이 하나의 관절을 돌리는데 기여를 함</a:t>
            </a:r>
            <a:r>
              <a:rPr lang="en-US" altLang="ko-KR" sz="2000" dirty="0" smtClean="0">
                <a:ea typeface="굴림" charset="-127"/>
              </a:rPr>
              <a:t>.</a:t>
            </a:r>
          </a:p>
          <a:p>
            <a:pPr lvl="1"/>
            <a:r>
              <a:rPr lang="ko-KR" altLang="en-US" sz="2000" dirty="0" smtClean="0">
                <a:ea typeface="굴림" charset="-127"/>
              </a:rPr>
              <a:t>서로 다른 </a:t>
            </a:r>
            <a:r>
              <a:rPr lang="ko-KR" altLang="en-US" sz="2000" dirty="0" err="1" smtClean="0">
                <a:ea typeface="굴림" charset="-127"/>
              </a:rPr>
              <a:t>근흥분도로</a:t>
            </a:r>
            <a:r>
              <a:rPr lang="ko-KR" altLang="en-US" sz="2000" dirty="0" smtClean="0">
                <a:ea typeface="굴림" charset="-127"/>
              </a:rPr>
              <a:t> 같은 </a:t>
            </a:r>
            <a:r>
              <a:rPr lang="ko-KR" altLang="en-US" sz="2000" dirty="0" err="1" smtClean="0">
                <a:ea typeface="굴림" charset="-127"/>
              </a:rPr>
              <a:t>돌림힘을</a:t>
            </a:r>
            <a:r>
              <a:rPr lang="ko-KR" altLang="en-US" sz="2000" dirty="0" smtClean="0">
                <a:ea typeface="굴림" charset="-127"/>
              </a:rPr>
              <a:t> 만들 수 있음</a:t>
            </a:r>
            <a:r>
              <a:rPr lang="en-US" altLang="ko-KR" sz="2000" dirty="0" smtClean="0">
                <a:ea typeface="굴림" charset="-127"/>
              </a:rPr>
              <a:t>.</a:t>
            </a:r>
          </a:p>
          <a:p>
            <a:r>
              <a:rPr lang="ko-KR" altLang="en-US" sz="2400" dirty="0" smtClean="0">
                <a:ea typeface="굴림" charset="-127"/>
              </a:rPr>
              <a:t>사람은 근육들을 적절하게 </a:t>
            </a:r>
            <a:r>
              <a:rPr lang="ko-KR" altLang="en-US" sz="2400" dirty="0" err="1" smtClean="0">
                <a:ea typeface="굴림" charset="-127"/>
              </a:rPr>
              <a:t>흥분시키면서</a:t>
            </a:r>
            <a:r>
              <a:rPr lang="ko-KR" altLang="en-US" sz="2400" dirty="0" smtClean="0">
                <a:ea typeface="굴림" charset="-127"/>
              </a:rPr>
              <a:t> 원하는 대로 움직이거나 밸런스를 유지</a:t>
            </a:r>
            <a:r>
              <a:rPr lang="en-US" altLang="ko-KR" sz="2400" dirty="0" smtClean="0">
                <a:ea typeface="굴림" charset="-127"/>
              </a:rPr>
              <a:t>.</a:t>
            </a:r>
          </a:p>
          <a:p>
            <a:pPr lvl="1"/>
            <a:endParaRPr lang="en-US" altLang="ko-KR" dirty="0" smtClean="0">
              <a:ea typeface="굴림" charset="-127"/>
            </a:endParaRPr>
          </a:p>
          <a:p>
            <a:pPr lvl="2"/>
            <a:endParaRPr lang="ko-KR" altLang="en-US" sz="2400" dirty="0">
              <a:ea typeface="굴림" charset="-127"/>
            </a:endParaRPr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4437112"/>
            <a:ext cx="3330597" cy="15537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err="1" smtClean="0"/>
              <a:t>근골격계</a:t>
            </a:r>
            <a:r>
              <a:rPr lang="ko-KR" altLang="en-US" dirty="0" smtClean="0"/>
              <a:t> 시뮬레이션</a:t>
            </a:r>
            <a:endParaRPr lang="ko-KR" altLang="en-US" dirty="0"/>
          </a:p>
        </p:txBody>
      </p:sp>
      <p:pic>
        <p:nvPicPr>
          <p:cNvPr id="6" name="5juggl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728344" y="1916833"/>
            <a:ext cx="4804096" cy="3603072"/>
          </a:xfrm>
          <a:prstGeom prst="rect">
            <a:avLst/>
          </a:prstGeom>
        </p:spPr>
      </p:pic>
      <p:pic>
        <p:nvPicPr>
          <p:cNvPr id="4" name="KakaoTalk_Video_20171209_2240_28_776">
            <a:hlinkClick r:id="" action="ppaction://media"/>
          </p:cNvPr>
          <p:cNvPicPr>
            <a:picLocks noGrp="1" noChangeAspect="1"/>
          </p:cNvPicPr>
          <p:nvPr>
            <p:ph idx="1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76015" y="1916832"/>
            <a:ext cx="3452839" cy="3603072"/>
          </a:xfrm>
        </p:spPr>
      </p:pic>
    </p:spTree>
    <p:extLst>
      <p:ext uri="{BB962C8B-B14F-4D97-AF65-F5344CB8AC3E}">
        <p14:creationId xmlns:p14="http://schemas.microsoft.com/office/powerpoint/2010/main" val="513912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3D </a:t>
            </a:r>
            <a:r>
              <a:rPr lang="ko-KR" altLang="en-US" dirty="0" smtClean="0"/>
              <a:t>버전</a:t>
            </a:r>
            <a:endParaRPr lang="ko-KR" altLang="en-US" dirty="0"/>
          </a:p>
        </p:txBody>
      </p:sp>
      <p:pic>
        <p:nvPicPr>
          <p:cNvPr id="6" name="3d 버전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25697" end="36295.587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50988" y="1600200"/>
            <a:ext cx="6040437" cy="4530725"/>
          </a:xfrm>
        </p:spPr>
      </p:pic>
    </p:spTree>
    <p:extLst>
      <p:ext uri="{BB962C8B-B14F-4D97-AF65-F5344CB8AC3E}">
        <p14:creationId xmlns:p14="http://schemas.microsoft.com/office/powerpoint/2010/main" val="1255865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물리학적 접근</a:t>
            </a:r>
            <a:endParaRPr lang="ko-KR" altLang="en-US" dirty="0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2785741"/>
          </a:xfrm>
        </p:spPr>
        <p:txBody>
          <a:bodyPr/>
          <a:lstStyle/>
          <a:p>
            <a:r>
              <a:rPr lang="ko-KR" altLang="en-US" sz="2400" dirty="0" err="1" smtClean="0"/>
              <a:t>근골격계를</a:t>
            </a:r>
            <a:r>
              <a:rPr lang="ko-KR" altLang="en-US" sz="2400" dirty="0" smtClean="0"/>
              <a:t> 시뮬레이션 하려고 했을 때</a:t>
            </a:r>
            <a:r>
              <a:rPr lang="en-US" altLang="ko-KR" sz="2400" dirty="0" smtClean="0"/>
              <a:t>,</a:t>
            </a:r>
          </a:p>
          <a:p>
            <a:pPr lvl="1"/>
            <a:r>
              <a:rPr lang="ko-KR" altLang="en-US" sz="2000" dirty="0" smtClean="0"/>
              <a:t>뼈는 </a:t>
            </a:r>
            <a:r>
              <a:rPr lang="en-US" altLang="ko-KR" sz="2000" dirty="0" smtClean="0"/>
              <a:t>Rigid, </a:t>
            </a:r>
            <a:r>
              <a:rPr lang="ko-KR" altLang="en-US" sz="2000" dirty="0" smtClean="0"/>
              <a:t>근육은 </a:t>
            </a:r>
            <a:r>
              <a:rPr lang="en-US" altLang="ko-KR" sz="2000" dirty="0" smtClean="0"/>
              <a:t>Soft.</a:t>
            </a:r>
          </a:p>
          <a:p>
            <a:pPr lvl="1"/>
            <a:r>
              <a:rPr lang="ko-KR" altLang="en-US" sz="2000" dirty="0" smtClean="0"/>
              <a:t>안타깝게도</a:t>
            </a:r>
            <a:r>
              <a:rPr lang="en-US" altLang="ko-KR" sz="2000" dirty="0" smtClean="0"/>
              <a:t> </a:t>
            </a:r>
            <a:r>
              <a:rPr lang="ko-KR" altLang="en-US" sz="2000" dirty="0" smtClean="0"/>
              <a:t>뼈와 근육을 같은 시뮬레이터에서 돌릴 수 없음</a:t>
            </a:r>
            <a:r>
              <a:rPr lang="en-US" altLang="ko-KR" sz="2000" dirty="0" smtClean="0"/>
              <a:t>.</a:t>
            </a:r>
          </a:p>
          <a:p>
            <a:pPr lvl="1"/>
            <a:r>
              <a:rPr lang="ko-KR" altLang="en-US" sz="2000" dirty="0" smtClean="0"/>
              <a:t>분자단위에서 시뮬레이션을 할 수 있다면</a:t>
            </a:r>
            <a:r>
              <a:rPr lang="en-US" altLang="ko-KR" sz="2000" dirty="0"/>
              <a:t> </a:t>
            </a:r>
            <a:r>
              <a:rPr lang="ko-KR" altLang="en-US" sz="2000" dirty="0" smtClean="0"/>
              <a:t>가능하지만</a:t>
            </a:r>
            <a:r>
              <a:rPr lang="en-US" altLang="ko-KR" sz="2000" dirty="0" smtClean="0"/>
              <a:t>…</a:t>
            </a:r>
          </a:p>
          <a:p>
            <a:pPr marL="457200" lvl="1" indent="0">
              <a:buNone/>
            </a:pPr>
            <a:endParaRPr lang="en-US" altLang="ko-KR" sz="2000" dirty="0" smtClean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364" y="4889278"/>
            <a:ext cx="1741396" cy="594625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4797152"/>
            <a:ext cx="1465116" cy="778875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2196" y="4776214"/>
            <a:ext cx="1733023" cy="820750"/>
          </a:xfrm>
          <a:prstGeom prst="rect">
            <a:avLst/>
          </a:prstGeom>
        </p:spPr>
      </p:pic>
      <p:sp>
        <p:nvSpPr>
          <p:cNvPr id="7" name="덧셈 기호 6"/>
          <p:cNvSpPr/>
          <p:nvPr/>
        </p:nvSpPr>
        <p:spPr bwMode="auto">
          <a:xfrm>
            <a:off x="3167144" y="4980622"/>
            <a:ext cx="432048" cy="411934"/>
          </a:xfrm>
          <a:prstGeom prst="mathPlus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i="0" u="none" strike="noStrike" normalizeH="0" baseline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charset="0"/>
            </a:endParaRPr>
          </a:p>
        </p:txBody>
      </p:sp>
      <p:sp>
        <p:nvSpPr>
          <p:cNvPr id="8" name="등호 7"/>
          <p:cNvSpPr/>
          <p:nvPr/>
        </p:nvSpPr>
        <p:spPr bwMode="auto">
          <a:xfrm>
            <a:off x="5652116" y="5031688"/>
            <a:ext cx="432048" cy="320590"/>
          </a:xfrm>
          <a:prstGeom prst="mathEqual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31636" y="4406882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/>
              <a:t>Rigid Body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979526" y="4406882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/>
              <a:t>Soft Body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4993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골격 시뮬레이션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4906888" cy="4530725"/>
              </a:xfrm>
            </p:spPr>
            <p:txBody>
              <a:bodyPr/>
              <a:lstStyle/>
              <a:p>
                <a:r>
                  <a:rPr lang="ko-KR" altLang="en-US" sz="2400" dirty="0" smtClean="0"/>
                  <a:t>사람을 이상적인 로봇으로 간주</a:t>
                </a:r>
                <a:r>
                  <a:rPr lang="en-US" altLang="ko-KR" sz="2400" dirty="0" smtClean="0"/>
                  <a:t>.</a:t>
                </a:r>
              </a:p>
              <a:p>
                <a:pPr lvl="1"/>
                <a:r>
                  <a:rPr lang="en-US" altLang="ko-KR" sz="2000" dirty="0" smtClean="0"/>
                  <a:t>Link + Joint </a:t>
                </a:r>
                <a:r>
                  <a:rPr lang="ko-KR" altLang="en-US" sz="2000" dirty="0" smtClean="0"/>
                  <a:t>로 이루어짐</a:t>
                </a:r>
                <a:r>
                  <a:rPr lang="en-US" altLang="ko-KR" sz="2000" dirty="0" smtClean="0"/>
                  <a:t>.</a:t>
                </a:r>
              </a:p>
              <a:p>
                <a:pPr lvl="1"/>
                <a:r>
                  <a:rPr lang="ko-KR" altLang="en-US" sz="2000" dirty="0" smtClean="0"/>
                  <a:t>수학적인 표현이 가능</a:t>
                </a:r>
                <a:r>
                  <a:rPr lang="en-US" altLang="ko-KR" sz="2000" dirty="0" smtClean="0"/>
                  <a:t>.(ex. </a:t>
                </a:r>
                <a:r>
                  <a:rPr lang="ko-KR" altLang="en-US" sz="2000" dirty="0" smtClean="0"/>
                  <a:t>어깨 관절</a:t>
                </a:r>
                <a:r>
                  <a:rPr lang="en-US" altLang="ko-KR" sz="2000" dirty="0" smtClean="0"/>
                  <a:t>, </a:t>
                </a:r>
                <a:r>
                  <a:rPr lang="ko-KR" altLang="en-US" sz="2000" dirty="0" smtClean="0"/>
                  <a:t>팔꿈치</a:t>
                </a:r>
                <a:r>
                  <a:rPr lang="en-US" altLang="ko-KR" sz="2000" dirty="0" smtClean="0"/>
                  <a:t>)</a:t>
                </a:r>
              </a:p>
              <a:p>
                <a:pPr lvl="1"/>
                <a:endParaRPr lang="en-US" altLang="ko-KR" sz="2000" dirty="0" smtClean="0"/>
              </a:p>
              <a:p>
                <a:r>
                  <a:rPr lang="ko-KR" altLang="en-US" sz="2400" dirty="0" smtClean="0"/>
                  <a:t>뉴턴의 제 </a:t>
                </a:r>
                <a:r>
                  <a:rPr lang="en-US" altLang="ko-KR" sz="2400" dirty="0" smtClean="0"/>
                  <a:t>2</a:t>
                </a:r>
                <a:r>
                  <a:rPr lang="ko-KR" altLang="en-US" sz="2400" dirty="0" smtClean="0"/>
                  <a:t>법칙 </a:t>
                </a:r>
                <a:r>
                  <a:rPr lang="en-US" altLang="ko-KR" sz="2400" dirty="0" smtClean="0"/>
                  <a:t>(</a:t>
                </a:r>
                <a14:m>
                  <m:oMath xmlns:m="http://schemas.openxmlformats.org/officeDocument/2006/math"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𝑚</m:t>
                    </m:r>
                    <m:acc>
                      <m:accPr>
                        <m:chr m:val="̈"/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US" altLang="ko-KR" sz="2400" dirty="0" smtClean="0"/>
                  <a:t>)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ko-KR" altLang="en-US" sz="2000" i="1" smtClean="0">
                        <a:latin typeface="Cambria Math" panose="02040503050406030204" pitchFamily="18" charset="0"/>
                      </a:rPr>
                      <m:t>의</m:t>
                    </m:r>
                  </m:oMath>
                </a14:m>
                <a:r>
                  <a:rPr lang="en-US" altLang="ko-KR" sz="2000" dirty="0" smtClean="0"/>
                  <a:t> 2</a:t>
                </a:r>
                <a:r>
                  <a:rPr lang="ko-KR" altLang="en-US" sz="2000" dirty="0" smtClean="0"/>
                  <a:t>차 미분방정식</a:t>
                </a:r>
                <a:endParaRPr lang="en-US" altLang="ko-KR" sz="2000" i="1" dirty="0" smtClean="0">
                  <a:latin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4906888" cy="4530725"/>
              </a:xfrm>
              <a:blipFill>
                <a:blip r:embed="rId3"/>
                <a:stretch>
                  <a:fillRect l="-745" t="-1077" r="-1242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그림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8144" y="2276872"/>
            <a:ext cx="2664296" cy="282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53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0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4906888" cy="4530725"/>
              </a:xfrm>
            </p:spPr>
            <p:txBody>
              <a:bodyPr/>
              <a:lstStyle/>
              <a:p>
                <a:r>
                  <a:rPr lang="ko-KR" altLang="en-US" sz="2400" dirty="0" smtClean="0"/>
                  <a:t>직각 </a:t>
                </a:r>
                <a:r>
                  <a:rPr lang="ko-KR" altLang="en-US" sz="2400" dirty="0" err="1" smtClean="0"/>
                  <a:t>좌표계</a:t>
                </a:r>
                <a:endParaRPr lang="en-US" altLang="ko-KR" sz="2400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ko-KR" altLang="en-US" sz="2000" dirty="0" smtClean="0"/>
                  <a:t>를 구하기 쉬움</a:t>
                </a:r>
                <a:r>
                  <a:rPr lang="en-US" altLang="ko-KR" sz="2000" dirty="0" smtClean="0"/>
                  <a:t>.(</a:t>
                </a:r>
                <a:r>
                  <a:rPr lang="ko-KR" altLang="en-US" sz="2000" dirty="0" smtClean="0"/>
                  <a:t>직관적</a:t>
                </a:r>
                <a:r>
                  <a:rPr lang="en-US" altLang="ko-KR" sz="2000" dirty="0" smtClean="0"/>
                  <a:t>)</a:t>
                </a:r>
              </a:p>
              <a:p>
                <a:pPr lvl="1"/>
                <a:endParaRPr lang="en-US" altLang="ko-KR" sz="2000" dirty="0" smtClean="0"/>
              </a:p>
              <a:p>
                <a:r>
                  <a:rPr lang="ko-KR" altLang="en-US" sz="2400" dirty="0" smtClean="0"/>
                  <a:t>만약 그</a:t>
                </a:r>
                <a14:m>
                  <m:oMath xmlns:m="http://schemas.openxmlformats.org/officeDocument/2006/math">
                    <m:r>
                      <a:rPr lang="ko-KR" altLang="en-US" sz="2400" i="1" dirty="0">
                        <a:latin typeface="Cambria Math" panose="02040503050406030204" pitchFamily="18" charset="0"/>
                      </a:rPr>
                      <m:t>대</m:t>
                    </m:r>
                    <m:r>
                      <a:rPr lang="ko-KR" altLang="en-US" sz="2400" i="1" dirty="0" smtClean="0">
                        <a:latin typeface="Cambria Math" panose="02040503050406030204" pitchFamily="18" charset="0"/>
                      </a:rPr>
                      <m:t>로</m:t>
                    </m:r>
                    <m:r>
                      <a:rPr lang="en-US" altLang="ko-KR" sz="2400" b="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𝑚</m:t>
                    </m:r>
                    <m:acc>
                      <m:accPr>
                        <m:chr m:val="̈"/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ko-KR" altLang="en-US" sz="2400" dirty="0" smtClean="0"/>
                  <a:t>를 푼다면</a:t>
                </a:r>
                <a:r>
                  <a:rPr lang="en-US" altLang="ko-KR" sz="2400" dirty="0" smtClean="0"/>
                  <a:t>?</a:t>
                </a:r>
              </a:p>
              <a:p>
                <a:pPr lvl="1"/>
                <a:r>
                  <a:rPr lang="en-US" altLang="ko-KR" sz="2000" dirty="0" smtClean="0"/>
                  <a:t>Link</a:t>
                </a:r>
                <a:r>
                  <a:rPr lang="ko-KR" altLang="en-US" sz="2000" dirty="0" smtClean="0"/>
                  <a:t>끼리 </a:t>
                </a:r>
                <a:r>
                  <a:rPr lang="en-US" altLang="ko-KR" sz="2000" dirty="0" smtClean="0"/>
                  <a:t>Joint</a:t>
                </a:r>
                <a:r>
                  <a:rPr lang="ko-KR" altLang="en-US" sz="2000" dirty="0" smtClean="0"/>
                  <a:t>로 묶여있다는 조건을 해결해야함</a:t>
                </a:r>
                <a:r>
                  <a:rPr lang="en-US" altLang="ko-KR" sz="2000" dirty="0" smtClean="0"/>
                  <a:t>.</a:t>
                </a:r>
              </a:p>
              <a:p>
                <a:pPr lvl="1"/>
                <a:endParaRPr lang="en-US" altLang="ko-KR" sz="2000" dirty="0" smtClean="0"/>
              </a:p>
            </p:txBody>
          </p:sp>
        </mc:Choice>
        <mc:Fallback xmlns="">
          <p:sp>
            <p:nvSpPr>
              <p:cNvPr id="40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4906888" cy="4530725"/>
              </a:xfrm>
              <a:blipFill>
                <a:blip r:embed="rId3"/>
                <a:stretch>
                  <a:fillRect l="-745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Newtonian Dynamics</a:t>
            </a:r>
            <a:endParaRPr lang="ko-KR" altLang="en-US" dirty="0"/>
          </a:p>
        </p:txBody>
      </p:sp>
      <p:pic>
        <p:nvPicPr>
          <p:cNvPr id="39" name="그림 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1819613"/>
            <a:ext cx="2530624" cy="405175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/>
              <p:cNvSpPr txBox="1"/>
              <p:nvPr/>
            </p:nvSpPr>
            <p:spPr>
              <a:xfrm>
                <a:off x="8270812" y="3212976"/>
                <a:ext cx="873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dirty="0" smtClean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altLang="ko-KR" dirty="0" smtClean="0"/>
                  <a:t>)</a:t>
                </a:r>
                <a:endParaRPr lang="ko-KR" altLang="en-US" dirty="0"/>
              </a:p>
            </p:txBody>
          </p:sp>
        </mc:Choice>
        <mc:Fallback xmlns="">
          <p:sp>
            <p:nvSpPr>
              <p:cNvPr id="43" name="TextBox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0812" y="3212976"/>
                <a:ext cx="873188" cy="369332"/>
              </a:xfrm>
              <a:prstGeom prst="rect">
                <a:avLst/>
              </a:prstGeom>
              <a:blipFill>
                <a:blip r:embed="rId5"/>
                <a:stretch>
                  <a:fillRect l="-6294" t="-8197" r="-5594" b="-2459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Box 43"/>
              <p:cNvSpPr txBox="1"/>
              <p:nvPr/>
            </p:nvSpPr>
            <p:spPr>
              <a:xfrm>
                <a:off x="6588224" y="1772816"/>
                <a:ext cx="8838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dirty="0" smtClean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altLang="ko-KR" dirty="0" smtClean="0"/>
                  <a:t>)</a:t>
                </a:r>
                <a:endParaRPr lang="ko-KR" altLang="en-US" dirty="0"/>
              </a:p>
            </p:txBody>
          </p:sp>
        </mc:Choice>
        <mc:Fallback xmlns="">
          <p:sp>
            <p:nvSpPr>
              <p:cNvPr id="44" name="TextBox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1772816"/>
                <a:ext cx="883832" cy="369332"/>
              </a:xfrm>
              <a:prstGeom prst="rect">
                <a:avLst/>
              </a:prstGeom>
              <a:blipFill>
                <a:blip r:embed="rId6"/>
                <a:stretch>
                  <a:fillRect l="-6207" t="-10000" r="-5517" b="-26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/>
              <p:cNvSpPr txBox="1"/>
              <p:nvPr/>
            </p:nvSpPr>
            <p:spPr>
              <a:xfrm>
                <a:off x="5364088" y="2780928"/>
                <a:ext cx="8838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dirty="0" smtClean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US" altLang="ko-KR" dirty="0" smtClean="0"/>
                  <a:t>)</a:t>
                </a:r>
                <a:endParaRPr lang="ko-KR" altLang="en-US" dirty="0"/>
              </a:p>
            </p:txBody>
          </p:sp>
        </mc:Choice>
        <mc:Fallback xmlns="">
          <p:sp>
            <p:nvSpPr>
              <p:cNvPr id="45" name="TextBox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2780928"/>
                <a:ext cx="883832" cy="369332"/>
              </a:xfrm>
              <a:prstGeom prst="rect">
                <a:avLst/>
              </a:prstGeom>
              <a:blipFill>
                <a:blip r:embed="rId7"/>
                <a:stretch>
                  <a:fillRect l="-6207" t="-8197" r="-5517" b="-2459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/>
              <p:cNvSpPr txBox="1"/>
              <p:nvPr/>
            </p:nvSpPr>
            <p:spPr>
              <a:xfrm>
                <a:off x="5379202" y="4229293"/>
                <a:ext cx="8739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dirty="0" smtClean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US" altLang="ko-KR" dirty="0" smtClean="0"/>
                  <a:t>)</a:t>
                </a:r>
                <a:endParaRPr lang="ko-KR" altLang="en-US" dirty="0"/>
              </a:p>
            </p:txBody>
          </p:sp>
        </mc:Choice>
        <mc:Fallback xmlns="">
          <p:sp>
            <p:nvSpPr>
              <p:cNvPr id="46" name="TextBox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9202" y="4229293"/>
                <a:ext cx="873957" cy="369332"/>
              </a:xfrm>
              <a:prstGeom prst="rect">
                <a:avLst/>
              </a:prstGeom>
              <a:blipFill>
                <a:blip r:embed="rId8"/>
                <a:stretch>
                  <a:fillRect l="-5556" t="-10000" r="-5556" b="-26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Box 46"/>
              <p:cNvSpPr txBox="1"/>
              <p:nvPr/>
            </p:nvSpPr>
            <p:spPr>
              <a:xfrm>
                <a:off x="5652120" y="5651956"/>
                <a:ext cx="8838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dirty="0" smtClean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</m:oMath>
                </a14:m>
                <a:r>
                  <a:rPr lang="en-US" altLang="ko-KR" dirty="0" smtClean="0"/>
                  <a:t>)</a:t>
                </a:r>
                <a:endParaRPr lang="ko-KR" altLang="en-US" dirty="0"/>
              </a:p>
            </p:txBody>
          </p:sp>
        </mc:Choice>
        <mc:Fallback xmlns="">
          <p:sp>
            <p:nvSpPr>
              <p:cNvPr id="47" name="TextBox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5651956"/>
                <a:ext cx="883832" cy="369332"/>
              </a:xfrm>
              <a:prstGeom prst="rect">
                <a:avLst/>
              </a:prstGeom>
              <a:blipFill>
                <a:blip r:embed="rId9"/>
                <a:stretch>
                  <a:fillRect l="-5517" t="-8197" r="-6207" b="-2459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5070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1(Newtonian </a:t>
            </a:r>
            <a:r>
              <a:rPr lang="ko-KR" altLang="en-US" dirty="0"/>
              <a:t>역학</a:t>
            </a:r>
            <a:r>
              <a:rPr lang="en-US" altLang="ko-KR" dirty="0"/>
              <a:t>)</a:t>
            </a:r>
            <a:endParaRPr lang="ko-KR" altLang="en-US" dirty="0"/>
          </a:p>
        </p:txBody>
      </p:sp>
      <p:pic>
        <p:nvPicPr>
          <p:cNvPr id="4" name="Rigidbody unstabl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50988" y="1600200"/>
            <a:ext cx="6040437" cy="4530725"/>
          </a:xfrm>
        </p:spPr>
      </p:pic>
    </p:spTree>
    <p:extLst>
      <p:ext uri="{BB962C8B-B14F-4D97-AF65-F5344CB8AC3E}">
        <p14:creationId xmlns:p14="http://schemas.microsoft.com/office/powerpoint/2010/main" val="395929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0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4906888" cy="4530725"/>
              </a:xfrm>
            </p:spPr>
            <p:txBody>
              <a:bodyPr/>
              <a:lstStyle/>
              <a:p>
                <a:r>
                  <a:rPr lang="ko-KR" altLang="en-US" sz="2400" dirty="0" smtClean="0"/>
                  <a:t>일반 </a:t>
                </a:r>
                <a:r>
                  <a:rPr lang="ko-KR" altLang="en-US" sz="2400" dirty="0" err="1" smtClean="0"/>
                  <a:t>좌표계</a:t>
                </a:r>
                <a:endParaRPr lang="en-US" altLang="ko-KR" sz="2400" dirty="0" smtClean="0"/>
              </a:p>
              <a:p>
                <a:pPr lvl="1"/>
                <a:r>
                  <a:rPr lang="en-US" altLang="ko-KR" sz="2000" dirty="0"/>
                  <a:t>Dynamics</a:t>
                </a:r>
                <a:r>
                  <a:rPr lang="ko-KR" altLang="en-US" sz="2000" dirty="0"/>
                  <a:t>를 </a:t>
                </a:r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ko-KR" altLang="en-US" sz="2000" dirty="0"/>
                  <a:t>에</a:t>
                </a:r>
                <a:r>
                  <a:rPr lang="en-US" altLang="ko-KR" sz="2000" dirty="0"/>
                  <a:t> </a:t>
                </a:r>
                <a:r>
                  <a:rPr lang="ko-KR" altLang="en-US" sz="2000" dirty="0"/>
                  <a:t>대해서 </a:t>
                </a:r>
                <a:r>
                  <a:rPr lang="ko-KR" altLang="en-US" sz="2000" dirty="0" smtClean="0"/>
                  <a:t>기술하면</a:t>
                </a:r>
                <a:r>
                  <a:rPr lang="en-US" altLang="ko-KR" sz="2000" dirty="0" smtClean="0"/>
                  <a:t>, </a:t>
                </a:r>
                <a:r>
                  <a:rPr lang="ko-KR" altLang="en-US" sz="2000" b="0" dirty="0" smtClean="0"/>
                  <a:t>그 </a:t>
                </a:r>
                <a:r>
                  <a:rPr lang="ko-KR" altLang="en-US" sz="2000" dirty="0" smtClean="0"/>
                  <a:t>안에 </a:t>
                </a:r>
                <a:r>
                  <a:rPr lang="en-US" altLang="ko-KR" sz="2000" dirty="0"/>
                  <a:t>Link</a:t>
                </a:r>
                <a:r>
                  <a:rPr lang="ko-KR" altLang="en-US" sz="2000" dirty="0"/>
                  <a:t>끼리 </a:t>
                </a:r>
                <a:r>
                  <a:rPr lang="en-US" altLang="ko-KR" sz="2000" dirty="0"/>
                  <a:t>Joint</a:t>
                </a:r>
                <a:r>
                  <a:rPr lang="ko-KR" altLang="en-US" sz="2000" dirty="0"/>
                  <a:t>로 묶여있다는 </a:t>
                </a:r>
                <a:r>
                  <a:rPr lang="ko-KR" altLang="en-US" sz="2000" dirty="0" smtClean="0"/>
                  <a:t>조건이 들어있음</a:t>
                </a:r>
                <a:r>
                  <a:rPr lang="en-US" altLang="ko-KR" sz="2000" dirty="0" smtClean="0"/>
                  <a:t>.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ko-KR" altLang="en-US" sz="2000" dirty="0"/>
                  <a:t>를 구하기 어려움</a:t>
                </a:r>
                <a:r>
                  <a:rPr lang="en-US" altLang="ko-KR" sz="2000" dirty="0"/>
                  <a:t>.(</a:t>
                </a:r>
                <a:r>
                  <a:rPr lang="ko-KR" altLang="en-US" sz="2000" dirty="0" err="1"/>
                  <a:t>비직관적</a:t>
                </a:r>
                <a:r>
                  <a:rPr lang="en-US" altLang="ko-KR" sz="2000" dirty="0" smtClean="0"/>
                  <a:t>)</a:t>
                </a:r>
              </a:p>
              <a:p>
                <a:pPr marL="0" indent="0">
                  <a:buNone/>
                </a:pPr>
                <a:endParaRPr lang="en-US" altLang="ko-KR" sz="2400" dirty="0" smtClean="0"/>
              </a:p>
            </p:txBody>
          </p:sp>
        </mc:Choice>
        <mc:Fallback xmlns="">
          <p:sp>
            <p:nvSpPr>
              <p:cNvPr id="40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4906888" cy="4530725"/>
              </a:xfrm>
              <a:blipFill>
                <a:blip r:embed="rId3"/>
                <a:stretch>
                  <a:fillRect l="-745" t="-1077" r="-1739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err="1" smtClean="0"/>
              <a:t>Lagrangian</a:t>
            </a:r>
            <a:r>
              <a:rPr lang="en-US" altLang="ko-KR" dirty="0" smtClean="0"/>
              <a:t> Dynamics</a:t>
            </a:r>
            <a:endParaRPr lang="ko-KR" altLang="en-US" dirty="0"/>
          </a:p>
        </p:txBody>
      </p:sp>
      <p:grpSp>
        <p:nvGrpSpPr>
          <p:cNvPr id="15" name="그룹 14"/>
          <p:cNvGrpSpPr/>
          <p:nvPr/>
        </p:nvGrpSpPr>
        <p:grpSpPr>
          <a:xfrm>
            <a:off x="6182044" y="1819613"/>
            <a:ext cx="2494412" cy="4051754"/>
            <a:chOff x="1043608" y="2420888"/>
            <a:chExt cx="2224587" cy="3543189"/>
          </a:xfrm>
        </p:grpSpPr>
        <p:pic>
          <p:nvPicPr>
            <p:cNvPr id="16" name="그림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43608" y="2420888"/>
              <a:ext cx="2224587" cy="3543189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2411760" y="3474876"/>
                  <a:ext cx="211409" cy="276999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US" altLang="ko-KR" b="0" dirty="0" smtClean="0"/>
                </a:p>
              </p:txBody>
            </p:sp>
          </mc:Choice>
          <mc:Fallback xmlns=""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1760" y="3474876"/>
                  <a:ext cx="211409" cy="276999"/>
                </a:xfrm>
                <a:prstGeom prst="rect">
                  <a:avLst/>
                </a:prstGeom>
                <a:blipFill>
                  <a:blip r:embed="rId5"/>
                  <a:stretch>
                    <a:fillRect l="-33333" r="-15385" b="-3846"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/>
                <p:cNvSpPr txBox="1"/>
                <p:nvPr/>
              </p:nvSpPr>
              <p:spPr>
                <a:xfrm>
                  <a:off x="1763688" y="3546884"/>
                  <a:ext cx="215317" cy="276999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US" altLang="ko-KR" b="0" dirty="0" smtClean="0"/>
                </a:p>
              </p:txBody>
            </p:sp>
          </mc:Choice>
          <mc:Fallback xmlns="">
            <p:sp>
              <p:nvSpPr>
                <p:cNvPr id="18" name="TextBox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63688" y="3546884"/>
                  <a:ext cx="215317" cy="276999"/>
                </a:xfrm>
                <a:prstGeom prst="rect">
                  <a:avLst/>
                </a:prstGeom>
                <a:blipFill>
                  <a:blip r:embed="rId6"/>
                  <a:stretch>
                    <a:fillRect l="-33333" r="-17949" b="-1923"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Box 18"/>
                <p:cNvSpPr txBox="1"/>
                <p:nvPr/>
              </p:nvSpPr>
              <p:spPr>
                <a:xfrm>
                  <a:off x="1894685" y="4401814"/>
                  <a:ext cx="215317" cy="276999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oMath>
                    </m:oMathPara>
                  </a14:m>
                  <a:endParaRPr lang="en-US" altLang="ko-KR" b="0" dirty="0" smtClean="0"/>
                </a:p>
              </p:txBody>
            </p:sp>
          </mc:Choice>
          <mc:Fallback xmlns="">
            <p:sp>
              <p:nvSpPr>
                <p:cNvPr id="19" name="TextBox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94685" y="4401814"/>
                  <a:ext cx="215317" cy="276999"/>
                </a:xfrm>
                <a:prstGeom prst="rect">
                  <a:avLst/>
                </a:prstGeom>
                <a:blipFill>
                  <a:blip r:embed="rId7"/>
                  <a:stretch>
                    <a:fillRect l="-33333" r="-17949" b="-3846"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45265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2(</a:t>
            </a:r>
            <a:r>
              <a:rPr lang="en-US" altLang="ko-KR" dirty="0" err="1" smtClean="0"/>
              <a:t>Lagrangian</a:t>
            </a:r>
            <a:r>
              <a:rPr lang="en-US" altLang="ko-KR" dirty="0"/>
              <a:t> </a:t>
            </a:r>
            <a:r>
              <a:rPr lang="ko-KR" altLang="en-US" dirty="0" smtClean="0"/>
              <a:t>역학</a:t>
            </a:r>
            <a:r>
              <a:rPr lang="en-US" altLang="ko-KR" dirty="0"/>
              <a:t>)</a:t>
            </a:r>
            <a:endParaRPr lang="ko-KR" altLang="en-US" dirty="0"/>
          </a:p>
        </p:txBody>
      </p:sp>
      <p:pic>
        <p:nvPicPr>
          <p:cNvPr id="4" name="generalized_coordinat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19672" y="1628800"/>
            <a:ext cx="6040437" cy="4530725"/>
          </a:xfrm>
        </p:spPr>
      </p:pic>
    </p:spTree>
    <p:extLst>
      <p:ext uri="{BB962C8B-B14F-4D97-AF65-F5344CB8AC3E}">
        <p14:creationId xmlns:p14="http://schemas.microsoft.com/office/powerpoint/2010/main" val="132970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Kinematics in GC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h𝑎𝑛𝑑</m:t>
                        </m:r>
                      </m:sub>
                    </m:sSub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en-US" altLang="ko-KR" dirty="0" smtClean="0"/>
              </a:p>
              <a:p>
                <a:pPr lvl="1"/>
                <a:r>
                  <a:rPr lang="ko-KR" altLang="en-US" sz="2000" dirty="0" smtClean="0"/>
                  <a:t>원점에서 시작하여 </a:t>
                </a:r>
                <a:r>
                  <a:rPr lang="en-US" altLang="ko-KR" sz="2000" dirty="0" smtClean="0"/>
                  <a:t>Chain</a:t>
                </a:r>
                <a:r>
                  <a:rPr lang="ko-KR" altLang="en-US" sz="2000" dirty="0" smtClean="0"/>
                  <a:t>을 따라 손의 </a:t>
                </a:r>
                <a:r>
                  <a:rPr lang="ko-KR" altLang="en-US" sz="2000" dirty="0" err="1" smtClean="0"/>
                  <a:t>좌표계까지</a:t>
                </a:r>
                <a:r>
                  <a:rPr lang="ko-KR" altLang="en-US" sz="2000" dirty="0" smtClean="0"/>
                  <a:t> 이동</a:t>
                </a:r>
                <a:r>
                  <a:rPr lang="en-US" altLang="ko-KR" sz="2000" dirty="0"/>
                  <a:t>.</a:t>
                </a:r>
                <a:endParaRPr lang="en-US" altLang="ko-KR" sz="2000" dirty="0" smtClean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그림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1301" y="2136362"/>
            <a:ext cx="2014103" cy="3122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73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161" y="2134204"/>
            <a:ext cx="2014103" cy="3122941"/>
          </a:xfrm>
          <a:prstGeom prst="rect">
            <a:avLst/>
          </a:pr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Kinematics in GC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h𝑎𝑛𝑑</m:t>
                        </m:r>
                      </m:sub>
                    </m:sSub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en-US" altLang="ko-KR" dirty="0" smtClean="0"/>
              </a:p>
              <a:p>
                <a14:m>
                  <m:oMath xmlns:m="http://schemas.openxmlformats.org/officeDocument/2006/math"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 </m:t>
                    </m:r>
                    <m:d>
                      <m:d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2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2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in</m:t>
                                    </m:r>
                                    <m:r>
                                      <m:rPr>
                                        <m:brk m:alnAt="7"/>
                                      </m:r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𝜃</m:t>
                                        </m:r>
                                      </m:e>
                                      <m:sub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e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c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os</m:t>
                                    </m:r>
                                    <m:r>
                                      <m:rPr>
                                        <m:brk m:alnAt="7"/>
                                      </m:r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⁡</m:t>
                                    </m:r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𝜃</m:t>
                                        </m:r>
                                      </m:e>
                                      <m:sub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c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os</m:t>
                                    </m:r>
                                    <m:r>
                                      <m:rPr>
                                        <m:brk m:alnAt="7"/>
                                      </m:r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⁡</m:t>
                                    </m:r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𝜃</m:t>
                                        </m:r>
                                      </m:e>
                                      <m:sub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sin</m:t>
                                    </m:r>
                                    <m:r>
                                      <m:rPr>
                                        <m:brk m:alnAt="7"/>
                                      </m:r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⁡</m:t>
                                    </m:r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𝜃</m:t>
                                        </m:r>
                                      </m:e>
                                      <m:sub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  <m:sub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  <m:sub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𝑦</m:t>
                                        </m:r>
                                      </m:sub>
                                    </m:sSub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r>
                                <a:rPr lang="en-US" altLang="ko-KR" sz="24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US" altLang="ko-KR" sz="24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ko-KR" altLang="en-US" sz="2400" dirty="0"/>
              </a:p>
              <a:p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547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그림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160" y="2134203"/>
            <a:ext cx="2014103" cy="3122941"/>
          </a:xfrm>
          <a:prstGeom prst="rect">
            <a:avLst/>
          </a:pr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Kinematics in GC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h𝑎𝑛𝑑</m:t>
                        </m:r>
                      </m:sub>
                    </m:sSub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905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그림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160" y="2121505"/>
            <a:ext cx="2014103" cy="3122941"/>
          </a:xfrm>
          <a:prstGeom prst="rect">
            <a:avLst/>
          </a:pr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Kinematics in GC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h𝑎𝑛𝑑</m:t>
                        </m:r>
                      </m:sub>
                    </m:sSub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354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그림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160" y="2121505"/>
            <a:ext cx="2014103" cy="3122941"/>
          </a:xfrm>
          <a:prstGeom prst="rect">
            <a:avLst/>
          </a:pr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Kinematics in GC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h𝑎𝑛𝑑</m:t>
                        </m:r>
                      </m:sub>
                    </m:sSub>
                    <m:d>
                      <m:d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d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en-US" altLang="ko-KR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ko-KR" altLang="en-US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600202"/>
                <a:ext cx="5809001" cy="4530725"/>
              </a:xfr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0872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Dynamics in GC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altLang="ko-KR" sz="2400" dirty="0" smtClean="0"/>
                  <a:t>Kinematics</a:t>
                </a:r>
                <a:r>
                  <a:rPr lang="ko-KR" altLang="en-US" sz="2400" dirty="0" smtClean="0"/>
                  <a:t>를 이용해서 변환</a:t>
                </a:r>
                <a:r>
                  <a:rPr lang="en-US" altLang="ko-KR" sz="2400" dirty="0" smtClean="0"/>
                  <a:t>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𝑚</m:t>
                      </m:r>
                      <m:acc>
                        <m:accPr>
                          <m:chr m:val="̈"/>
                          <m:ctrlPr>
                            <a:rPr lang="en-US" altLang="ko-KR" sz="24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  <m:r>
                        <a:rPr lang="en-US" altLang="ko-KR" sz="2400">
                          <a:latin typeface="Cambria Math" panose="02040503050406030204" pitchFamily="18" charset="0"/>
                        </a:rPr>
                        <m:t> → 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𝜏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𝑀</m:t>
                      </m:r>
                      <m:d>
                        <m:dPr>
                          <m:ctrlPr>
                            <a:rPr lang="en-US" altLang="ko-KR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𝜃</m:t>
                          </m:r>
                        </m:e>
                      </m:d>
                      <m:acc>
                        <m:accPr>
                          <m:chr m:val="̈"/>
                          <m:ctrlPr>
                            <a:rPr lang="en-US" altLang="ko-KR" sz="24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𝜃</m:t>
                          </m:r>
                        </m:e>
                      </m:acc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𝐶</m:t>
                      </m:r>
                      <m:d>
                        <m:dPr>
                          <m:ctrlPr>
                            <a:rPr lang="en-US" altLang="ko-KR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𝜃</m:t>
                          </m:r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,</m:t>
                          </m:r>
                          <m:acc>
                            <m:accPr>
                              <m:chr m:val="̇"/>
                              <m:ctrlPr>
                                <a:rPr lang="en-US" altLang="ko-KR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ko-KR" sz="2400" i="1" smtClean="0">
                                  <a:latin typeface="Cambria Math" panose="02040503050406030204" pitchFamily="18" charset="0"/>
                                </a:rPr>
                                <m:t>𝜃</m:t>
                              </m:r>
                            </m:e>
                          </m:acc>
                        </m:e>
                      </m:d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US" altLang="ko-KR" sz="2400" i="1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US" altLang="ko-KR" sz="2400" dirty="0" smtClean="0"/>
              </a:p>
              <a:p>
                <a:pPr marL="0" indent="0">
                  <a:buNone/>
                </a:pPr>
                <a:endParaRPr lang="en-US" altLang="ko-KR" sz="2400" dirty="0"/>
              </a:p>
              <a:p>
                <a:endParaRPr lang="en-US" altLang="ko-KR" sz="2400" dirty="0" smtClean="0"/>
              </a:p>
              <a:p>
                <a:endParaRPr lang="en-US" altLang="ko-KR" sz="2400" dirty="0" smtClean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444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970949" y="4809319"/>
                <a:ext cx="438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949" y="4809319"/>
                <a:ext cx="438774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976400" y="4815180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6400" y="4815180"/>
                <a:ext cx="444096" cy="369332"/>
              </a:xfrm>
              <a:prstGeom prst="rect">
                <a:avLst/>
              </a:prstGeom>
              <a:blipFill>
                <a:blip r:embed="rId5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2987173" y="4809319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173" y="4809319"/>
                <a:ext cx="444096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7739701" y="4800928"/>
                <a:ext cx="476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9701" y="4800928"/>
                <a:ext cx="476861" cy="369332"/>
              </a:xfrm>
              <a:prstGeom prst="rect">
                <a:avLst/>
              </a:prstGeom>
              <a:blipFill>
                <a:blip r:embed="rId7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그림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723" y="3068960"/>
            <a:ext cx="8330749" cy="174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52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Integration</a:t>
            </a:r>
            <a:endParaRPr lang="ko-KR" altLang="en-US" dirty="0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err="1" smtClean="0"/>
              <a:t>Continous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내용 개체 틀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5"/>
                <a:ext cx="3682752" cy="3951288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2000" i="1" smtClean="0">
                        <a:latin typeface="Cambria Math" panose="02040503050406030204" pitchFamily="18" charset="0"/>
                      </a:rPr>
                      <m:t>𝜏</m:t>
                    </m:r>
                    <m:r>
                      <a:rPr lang="en-US" altLang="ko-KR" sz="200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000" i="1" smtClean="0">
                        <a:latin typeface="Cambria Math" panose="02040503050406030204" pitchFamily="18" charset="0"/>
                      </a:rPr>
                      <m:t>𝑀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d>
                    <m:acc>
                      <m:accPr>
                        <m:chr m:val="̇"/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</m:acc>
                    <m:r>
                      <a:rPr lang="en-US" altLang="ko-KR" sz="2000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𝐶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𝑤</m:t>
                        </m:r>
                        <m:r>
                          <a:rPr lang="en-US" altLang="ko-KR" sz="2000" i="1" smtClean="0"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d>
                    <m:r>
                      <a:rPr lang="en-US" altLang="ko-KR" sz="2000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altLang="ko-KR" sz="2000" dirty="0" smtClean="0"/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ko-KR" sz="2000" i="1">
                        <a:latin typeface="Cambria Math" panose="02040503050406030204" pitchFamily="18" charset="0"/>
                      </a:rPr>
                      <m:t>ω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̇"/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</m:acc>
                  </m:oMath>
                </a14:m>
                <a:endParaRPr lang="en-US" altLang="ko-KR" sz="2000" dirty="0"/>
              </a:p>
              <a:p>
                <a:endParaRPr lang="ko-KR" altLang="en-US" dirty="0"/>
              </a:p>
            </p:txBody>
          </p:sp>
        </mc:Choice>
        <mc:Fallback xmlns="">
          <p:sp>
            <p:nvSpPr>
              <p:cNvPr id="4" name="내용 개체 틀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5"/>
                <a:ext cx="3682752" cy="3951288"/>
              </a:xfrm>
              <a:blipFill>
                <a:blip r:embed="rId3"/>
                <a:stretch>
                  <a:fillRect l="-49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4139952" y="1535113"/>
            <a:ext cx="4546849" cy="639762"/>
          </a:xfrm>
        </p:spPr>
        <p:txBody>
          <a:bodyPr/>
          <a:lstStyle/>
          <a:p>
            <a:r>
              <a:rPr lang="en-US" altLang="ko-KR" dirty="0" smtClean="0"/>
              <a:t>Discrete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내용 개체 틀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211960" y="2174875"/>
                <a:ext cx="4474841" cy="3951288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000" i="1" smtClean="0">
                            <a:latin typeface="Cambria Math" panose="02040503050406030204" pitchFamily="18" charset="0"/>
                          </a:rPr>
                          <m:t>𝜏</m:t>
                        </m:r>
                      </m:e>
                      <m:sub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altLang="ko-KR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𝑀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e>
                    </m:d>
                    <m:f>
                      <m:f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altLang="ko-KR" sz="2000">
                            <a:latin typeface="Cambria Math" panose="02040503050406030204" pitchFamily="18" charset="0"/>
                          </a:rPr>
                          <m:t>Δt</m:t>
                        </m:r>
                        <m:r>
                          <m:rPr>
                            <m:nor/>
                          </m:rPr>
                          <a:rPr lang="en-US" altLang="ko-KR" sz="2000" i="1" dirty="0">
                            <a:latin typeface="Cambria Math" panose="02040503050406030204" pitchFamily="18" charset="0"/>
                          </a:rPr>
                          <m:t> </m:t>
                        </m:r>
                      </m:den>
                    </m:f>
                    <m:d>
                      <m:dPr>
                        <m:ctrlPr>
                          <a:rPr lang="en-US" altLang="ko-KR" sz="2000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+1</m:t>
                            </m:r>
                          </m:sub>
                        </m:sSub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altLang="ko-KR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e>
                    </m:d>
                    <m:r>
                      <a:rPr lang="en-US" altLang="ko-KR" sz="2000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endParaRPr lang="en-US" altLang="ko-KR" sz="20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US" altLang="ko-KR" sz="2000" dirty="0" smtClean="0"/>
                  <a:t> </a:t>
                </a:r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𝐶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𝑤</m:t>
                            </m:r>
                          </m:e>
                          <m:sub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d>
                    <m:r>
                      <a:rPr lang="en-US" altLang="ko-KR" sz="20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b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altLang="ko-KR" sz="20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altLang="ko-KR" sz="2000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altLang="ko-KR" sz="2000" i="1">
                            <a:latin typeface="Cambria Math" panose="02040503050406030204" pitchFamily="18" charset="0"/>
                          </a:rPr>
                          <m:t>ω</m:t>
                        </m:r>
                      </m:e>
                      <m:sub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altLang="ko-KR" sz="2000">
                            <a:latin typeface="Cambria Math" panose="02040503050406030204" pitchFamily="18" charset="0"/>
                          </a:rPr>
                          <m:t>Δt</m:t>
                        </m:r>
                        <m:r>
                          <m:rPr>
                            <m:nor/>
                          </m:rPr>
                          <a:rPr lang="en-US" altLang="ko-KR" sz="2000" i="1" dirty="0">
                            <a:latin typeface="Cambria Math" panose="02040503050406030204" pitchFamily="18" charset="0"/>
                          </a:rPr>
                          <m:t> </m:t>
                        </m:r>
                      </m:den>
                    </m:f>
                    <m:r>
                      <a:rPr lang="en-US" altLang="ko-KR" sz="2000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0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altLang="ko-KR" sz="20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ko-KR" altLang="en-US" sz="2000" dirty="0"/>
              </a:p>
              <a:p>
                <a:endParaRPr lang="ko-KR" altLang="en-US" sz="2000" dirty="0"/>
              </a:p>
            </p:txBody>
          </p:sp>
        </mc:Choice>
        <mc:Fallback xmlns="">
          <p:sp>
            <p:nvSpPr>
              <p:cNvPr id="6" name="내용 개체 틀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211960" y="2174875"/>
                <a:ext cx="4474841" cy="3951288"/>
              </a:xfrm>
              <a:blipFill>
                <a:blip r:embed="rId4"/>
                <a:stretch>
                  <a:fillRect l="-409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970949" y="5830014"/>
                <a:ext cx="438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949" y="5830014"/>
                <a:ext cx="438774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1976400" y="5835875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6400" y="5835875"/>
                <a:ext cx="444096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2987173" y="5830014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173" y="5830014"/>
                <a:ext cx="444096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7739701" y="5821623"/>
                <a:ext cx="476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9701" y="5821623"/>
                <a:ext cx="476861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그림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723" y="4089655"/>
            <a:ext cx="8330749" cy="174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55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3(</a:t>
            </a:r>
            <a:r>
              <a:rPr lang="ko-KR" altLang="en-US" dirty="0" smtClean="0"/>
              <a:t>상체 골격 모델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5" name="Skeletal_Model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50988" y="1634579"/>
            <a:ext cx="6040437" cy="4530725"/>
          </a:xfrm>
        </p:spPr>
      </p:pic>
    </p:spTree>
    <p:extLst>
      <p:ext uri="{BB962C8B-B14F-4D97-AF65-F5344CB8AC3E}">
        <p14:creationId xmlns:p14="http://schemas.microsoft.com/office/powerpoint/2010/main" val="386003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/>
              <a:t>상체 골격 모델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en-US" altLang="ko-KR" sz="2400" dirty="0" smtClean="0"/>
                  <a:t>4</a:t>
                </a:r>
                <a14:m>
                  <m:oMath xmlns:m="http://schemas.openxmlformats.org/officeDocument/2006/math"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ko-KR" altLang="en-US" sz="2400" dirty="0" smtClean="0"/>
                  <a:t>   </a:t>
                </a:r>
                <a:r>
                  <a:rPr lang="en-US" altLang="ko-KR" sz="2400" dirty="0" smtClean="0"/>
                  <a:t>+3</a:t>
                </a:r>
                <a14:m>
                  <m:oMath xmlns:m="http://schemas.openxmlformats.org/officeDocument/2006/math">
                    <m:r>
                      <a:rPr lang="en-US" altLang="ko-KR" sz="2400" i="1"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ko-KR" altLang="en-US" sz="2400" dirty="0" smtClean="0"/>
                  <a:t>   </a:t>
                </a:r>
                <a:r>
                  <a:rPr lang="en-US" altLang="ko-KR" sz="2400" dirty="0" smtClean="0"/>
                  <a:t>= 13</a:t>
                </a:r>
                <a:r>
                  <a:rPr lang="ko-KR" altLang="en-US" sz="2400" dirty="0" smtClean="0"/>
                  <a:t>개</a:t>
                </a:r>
                <a:endParaRPr lang="ko-KR" altLang="en-US" sz="24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 l="-905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내용 개체 틀 3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75587"/>
            <a:ext cx="4038600" cy="4179951"/>
          </a:xfrm>
        </p:spPr>
      </p:pic>
      <p:sp>
        <p:nvSpPr>
          <p:cNvPr id="8" name="타원 7"/>
          <p:cNvSpPr/>
          <p:nvPr/>
        </p:nvSpPr>
        <p:spPr bwMode="auto">
          <a:xfrm>
            <a:off x="6571208" y="4574778"/>
            <a:ext cx="216024" cy="21602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타원 8"/>
          <p:cNvSpPr/>
          <p:nvPr/>
        </p:nvSpPr>
        <p:spPr bwMode="auto">
          <a:xfrm>
            <a:off x="6988522" y="3513708"/>
            <a:ext cx="216024" cy="21602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타원 9"/>
          <p:cNvSpPr/>
          <p:nvPr/>
        </p:nvSpPr>
        <p:spPr bwMode="auto">
          <a:xfrm>
            <a:off x="6175226" y="3510260"/>
            <a:ext cx="216024" cy="21602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타원 10"/>
          <p:cNvSpPr/>
          <p:nvPr/>
        </p:nvSpPr>
        <p:spPr bwMode="auto">
          <a:xfrm>
            <a:off x="5922800" y="4188213"/>
            <a:ext cx="216024" cy="216024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타원 11"/>
          <p:cNvSpPr/>
          <p:nvPr/>
        </p:nvSpPr>
        <p:spPr bwMode="auto">
          <a:xfrm>
            <a:off x="7250794" y="4188213"/>
            <a:ext cx="216024" cy="216024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타원 12"/>
          <p:cNvSpPr/>
          <p:nvPr/>
        </p:nvSpPr>
        <p:spPr bwMode="auto">
          <a:xfrm>
            <a:off x="6473862" y="3510260"/>
            <a:ext cx="216024" cy="216024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4" name="타원 13"/>
          <p:cNvSpPr/>
          <p:nvPr/>
        </p:nvSpPr>
        <p:spPr bwMode="auto">
          <a:xfrm>
            <a:off x="6658136" y="3510260"/>
            <a:ext cx="216024" cy="216024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5" name="타원 14"/>
          <p:cNvSpPr/>
          <p:nvPr/>
        </p:nvSpPr>
        <p:spPr bwMode="auto">
          <a:xfrm>
            <a:off x="1331640" y="1744719"/>
            <a:ext cx="216024" cy="216024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6" name="타원 15"/>
          <p:cNvSpPr/>
          <p:nvPr/>
        </p:nvSpPr>
        <p:spPr bwMode="auto">
          <a:xfrm>
            <a:off x="2235533" y="1744719"/>
            <a:ext cx="216024" cy="21602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4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근육 시뮬레이션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5194920" cy="4530725"/>
              </a:xfrm>
            </p:spPr>
            <p:txBody>
              <a:bodyPr/>
              <a:lstStyle/>
              <a:p>
                <a:r>
                  <a:rPr lang="ko-KR" altLang="en-US" sz="2400" dirty="0" smtClean="0"/>
                  <a:t>근육을 완전 탄성체로 가정</a:t>
                </a:r>
                <a:endParaRPr lang="en-US" altLang="ko-KR" sz="2400" dirty="0" smtClean="0"/>
              </a:p>
              <a:p>
                <a:pPr lvl="1"/>
                <a:r>
                  <a:rPr lang="ko-KR" altLang="en-US" sz="2000" dirty="0" smtClean="0"/>
                  <a:t>아무리 늘어나도 다시 원래대로 돌아옴</a:t>
                </a:r>
                <a:r>
                  <a:rPr lang="en-US" altLang="ko-KR" sz="2000" dirty="0"/>
                  <a:t>.</a:t>
                </a:r>
                <a:endParaRPr lang="en-US" altLang="ko-KR" sz="2000" dirty="0" smtClean="0"/>
              </a:p>
              <a:p>
                <a:r>
                  <a:rPr lang="ko-KR" altLang="en-US" sz="2400" dirty="0" smtClean="0"/>
                  <a:t>골격 시뮬레이션 보다 훨씬 자유도가 높음</a:t>
                </a:r>
                <a:r>
                  <a:rPr lang="en-US" altLang="ko-KR" sz="2400" dirty="0" smtClean="0"/>
                  <a:t>. </a:t>
                </a:r>
              </a:p>
              <a:p>
                <a:pPr lvl="1"/>
                <a:r>
                  <a:rPr lang="en-US" altLang="ko-KR" sz="2000" dirty="0" smtClean="0"/>
                  <a:t>4~50&lt;&lt; 1000~100000</a:t>
                </a:r>
              </a:p>
              <a:p>
                <a:pPr lvl="1"/>
                <a:r>
                  <a:rPr lang="ko-KR" altLang="en-US" sz="2000" dirty="0" smtClean="0"/>
                  <a:t>계산 속도가 훨씬 느림</a:t>
                </a:r>
                <a:r>
                  <a:rPr lang="en-US" altLang="ko-KR" sz="2000" dirty="0" smtClean="0"/>
                  <a:t>. </a:t>
                </a:r>
                <a14:m>
                  <m:oMath xmlns:m="http://schemas.openxmlformats.org/officeDocument/2006/math">
                    <m:r>
                      <a:rPr lang="en-US" altLang="ko-KR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𝑂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altLang="ko-KR" sz="2000" dirty="0" smtClean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5194920" cy="4530725"/>
              </a:xfrm>
              <a:blipFill>
                <a:blip r:embed="rId3"/>
                <a:stretch>
                  <a:fillRect l="-704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그림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168" y="1844824"/>
            <a:ext cx="2332134" cy="4041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7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281" y="1844824"/>
            <a:ext cx="2332135" cy="4041962"/>
          </a:xfrm>
          <a:prstGeom prst="rect">
            <a:avLst/>
          </a:pr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근육 시뮬레이션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5194920" cy="4530725"/>
              </a:xfrm>
            </p:spPr>
            <p:txBody>
              <a:bodyPr/>
              <a:lstStyle/>
              <a:p>
                <a:r>
                  <a:rPr lang="ko-KR" altLang="en-US" sz="2400" dirty="0" smtClean="0"/>
                  <a:t>연속적인 도메인을 유한개의 </a:t>
                </a:r>
                <a:r>
                  <a:rPr lang="en-US" altLang="ko-KR" sz="2400" dirty="0" smtClean="0"/>
                  <a:t>Element</a:t>
                </a:r>
                <a:r>
                  <a:rPr lang="ko-KR" altLang="en-US" sz="2400" dirty="0" smtClean="0"/>
                  <a:t>로 나눔</a:t>
                </a:r>
                <a:r>
                  <a:rPr lang="en-US" altLang="ko-KR" sz="2400" dirty="0" smtClean="0"/>
                  <a:t>.(FEM)</a:t>
                </a:r>
              </a:p>
              <a:p>
                <a:pPr lvl="1"/>
                <a:r>
                  <a:rPr lang="ko-KR" altLang="en-US" sz="2000" dirty="0"/>
                  <a:t>연속적인 도메인을 곧바로 시뮬레이션하는 것은 불가능</a:t>
                </a:r>
                <a:r>
                  <a:rPr lang="en-US" altLang="ko-KR" sz="2000" dirty="0" smtClean="0"/>
                  <a:t>.</a:t>
                </a:r>
              </a:p>
              <a:p>
                <a:r>
                  <a:rPr lang="ko-KR" altLang="en-US" sz="2400" dirty="0" smtClean="0"/>
                  <a:t>이 근육의 자유도 </a:t>
                </a:r>
                <a:r>
                  <a:rPr lang="en-US" altLang="ko-KR" sz="2400" dirty="0" smtClean="0"/>
                  <a:t>:</a:t>
                </a:r>
              </a:p>
              <a:p>
                <a:pPr lvl="1"/>
                <a:r>
                  <a:rPr lang="en-US" altLang="ko-KR" sz="2000" dirty="0" smtClean="0"/>
                  <a:t>27</a:t>
                </a:r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US" altLang="ko-KR" sz="2000" dirty="0" smtClean="0"/>
                  <a:t>2 = 54(2 </a:t>
                </a:r>
                <a:r>
                  <a:rPr lang="ko-KR" altLang="en-US" sz="2000" dirty="0" smtClean="0"/>
                  <a:t>차원</a:t>
                </a:r>
                <a:r>
                  <a:rPr lang="en-US" altLang="ko-KR" sz="2000" dirty="0" smtClean="0"/>
                  <a:t>)</a:t>
                </a:r>
              </a:p>
              <a:p>
                <a:pPr lvl="1"/>
                <a:r>
                  <a:rPr lang="en-US" altLang="ko-KR" sz="2000" dirty="0" smtClean="0"/>
                  <a:t>27</a:t>
                </a:r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US" altLang="ko-KR" sz="2000" dirty="0" smtClean="0"/>
                  <a:t>3 = 81(3 </a:t>
                </a:r>
                <a:r>
                  <a:rPr lang="ko-KR" altLang="en-US" sz="2000" dirty="0" smtClean="0"/>
                  <a:t>차원</a:t>
                </a:r>
                <a:r>
                  <a:rPr lang="en-US" altLang="ko-KR" sz="2000" dirty="0" smtClean="0"/>
                  <a:t>)</a:t>
                </a:r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5194920" cy="4530725"/>
              </a:xfrm>
              <a:blipFill>
                <a:blip r:embed="rId4"/>
                <a:stretch>
                  <a:fillRect l="-704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6228184" y="1492732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1492732"/>
                <a:ext cx="292644" cy="276999"/>
              </a:xfrm>
              <a:prstGeom prst="rect">
                <a:avLst/>
              </a:prstGeom>
              <a:blipFill>
                <a:blip r:embed="rId5"/>
                <a:stretch>
                  <a:fillRect l="-10417" r="-4167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5789602" y="1668778"/>
                <a:ext cx="28732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9602" y="1668778"/>
                <a:ext cx="287323" cy="276999"/>
              </a:xfrm>
              <a:prstGeom prst="rect">
                <a:avLst/>
              </a:prstGeom>
              <a:blipFill>
                <a:blip r:embed="rId6"/>
                <a:stretch>
                  <a:fillRect l="-10638" r="-425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6857960" y="1945777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7960" y="1945777"/>
                <a:ext cx="292644" cy="276999"/>
              </a:xfrm>
              <a:prstGeom prst="rect">
                <a:avLst/>
              </a:prstGeom>
              <a:blipFill>
                <a:blip r:embed="rId7"/>
                <a:stretch>
                  <a:fillRect l="-10417" r="-4167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5850664" y="2345155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0664" y="2345155"/>
                <a:ext cx="292644" cy="276999"/>
              </a:xfrm>
              <a:prstGeom prst="rect">
                <a:avLst/>
              </a:prstGeom>
              <a:blipFill>
                <a:blip r:embed="rId8"/>
                <a:stretch>
                  <a:fillRect l="-10417" r="-4167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7402150" y="2509095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5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2150" y="2509095"/>
                <a:ext cx="292644" cy="276999"/>
              </a:xfrm>
              <a:prstGeom prst="rect">
                <a:avLst/>
              </a:prstGeom>
              <a:blipFill>
                <a:blip r:embed="rId9"/>
                <a:stretch>
                  <a:fillRect l="-10417" r="-6250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/>
              <p:cNvSpPr txBox="1"/>
              <p:nvPr/>
            </p:nvSpPr>
            <p:spPr>
              <a:xfrm>
                <a:off x="8388424" y="5631367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26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8424" y="5631367"/>
                <a:ext cx="390428" cy="276999"/>
              </a:xfrm>
              <a:prstGeom prst="rect">
                <a:avLst/>
              </a:prstGeom>
              <a:blipFill>
                <a:blip r:embed="rId10"/>
                <a:stretch>
                  <a:fillRect l="-7813" r="-4688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5881938" y="2983985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6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1938" y="2983985"/>
                <a:ext cx="292644" cy="276999"/>
              </a:xfrm>
              <a:prstGeom prst="rect">
                <a:avLst/>
              </a:prstGeom>
              <a:blipFill>
                <a:blip r:embed="rId11"/>
                <a:stretch>
                  <a:fillRect l="-10417" r="-4167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5864426" y="3688168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4426" y="3688168"/>
                <a:ext cx="385105" cy="276999"/>
              </a:xfrm>
              <a:prstGeom prst="rect">
                <a:avLst/>
              </a:prstGeom>
              <a:blipFill>
                <a:blip r:embed="rId12"/>
                <a:stretch>
                  <a:fillRect l="-7937" r="-4762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156814" y="4261645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15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814" y="4261645"/>
                <a:ext cx="385105" cy="276999"/>
              </a:xfrm>
              <a:prstGeom prst="rect">
                <a:avLst/>
              </a:prstGeom>
              <a:blipFill>
                <a:blip r:embed="rId13"/>
                <a:stretch>
                  <a:fillRect l="-7937" r="-4762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6711766" y="4725144"/>
                <a:ext cx="380297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19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1766" y="4725144"/>
                <a:ext cx="380297" cy="276999"/>
              </a:xfrm>
              <a:prstGeom prst="rect">
                <a:avLst/>
              </a:prstGeom>
              <a:blipFill>
                <a:blip r:embed="rId14"/>
                <a:stretch>
                  <a:fillRect l="-8065" r="-4839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/>
              <p:cNvSpPr txBox="1"/>
              <p:nvPr/>
            </p:nvSpPr>
            <p:spPr>
              <a:xfrm>
                <a:off x="7150348" y="5085184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20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TextBox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0348" y="5085184"/>
                <a:ext cx="390428" cy="276999"/>
              </a:xfrm>
              <a:prstGeom prst="rect">
                <a:avLst/>
              </a:prstGeom>
              <a:blipFill>
                <a:blip r:embed="rId15"/>
                <a:stretch>
                  <a:fillRect l="-7813" r="-3125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/>
              <p:cNvSpPr txBox="1"/>
              <p:nvPr/>
            </p:nvSpPr>
            <p:spPr>
              <a:xfrm>
                <a:off x="7596336" y="5445224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23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Box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5445224"/>
                <a:ext cx="390428" cy="276999"/>
              </a:xfrm>
              <a:prstGeom prst="rect">
                <a:avLst/>
              </a:prstGeom>
              <a:blipFill>
                <a:blip r:embed="rId16"/>
                <a:stretch>
                  <a:fillRect l="-7813" r="-4688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/>
              <p:cNvSpPr txBox="1"/>
              <p:nvPr/>
            </p:nvSpPr>
            <p:spPr>
              <a:xfrm>
                <a:off x="7786504" y="5819197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25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Box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6504" y="5819197"/>
                <a:ext cx="390428" cy="276999"/>
              </a:xfrm>
              <a:prstGeom prst="rect">
                <a:avLst/>
              </a:prstGeom>
              <a:blipFill>
                <a:blip r:embed="rId17"/>
                <a:stretch>
                  <a:fillRect l="-7813" r="-4688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/>
              <p:cNvSpPr txBox="1"/>
              <p:nvPr/>
            </p:nvSpPr>
            <p:spPr>
              <a:xfrm>
                <a:off x="8245440" y="5283457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24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TextBox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5440" y="5283457"/>
                <a:ext cx="390428" cy="276999"/>
              </a:xfrm>
              <a:prstGeom prst="rect">
                <a:avLst/>
              </a:prstGeom>
              <a:blipFill>
                <a:blip r:embed="rId18"/>
                <a:stretch>
                  <a:fillRect l="-7813" r="-312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/>
              <p:cNvSpPr txBox="1"/>
              <p:nvPr/>
            </p:nvSpPr>
            <p:spPr>
              <a:xfrm>
                <a:off x="8161095" y="4654367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22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Box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1095" y="4654367"/>
                <a:ext cx="390428" cy="276999"/>
              </a:xfrm>
              <a:prstGeom prst="rect">
                <a:avLst/>
              </a:prstGeom>
              <a:blipFill>
                <a:blip r:embed="rId19"/>
                <a:stretch>
                  <a:fillRect l="-7813" r="-312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/>
              <p:cNvSpPr txBox="1"/>
              <p:nvPr/>
            </p:nvSpPr>
            <p:spPr>
              <a:xfrm>
                <a:off x="8235978" y="3965167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18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Box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5978" y="3965167"/>
                <a:ext cx="385105" cy="276999"/>
              </a:xfrm>
              <a:prstGeom prst="rect">
                <a:avLst/>
              </a:prstGeom>
              <a:blipFill>
                <a:blip r:embed="rId20"/>
                <a:stretch>
                  <a:fillRect l="-7937" r="-4762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/>
              <p:cNvSpPr txBox="1"/>
              <p:nvPr/>
            </p:nvSpPr>
            <p:spPr>
              <a:xfrm>
                <a:off x="8130003" y="3411169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14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TextBox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0003" y="3411169"/>
                <a:ext cx="385105" cy="276999"/>
              </a:xfrm>
              <a:prstGeom prst="rect">
                <a:avLst/>
              </a:prstGeom>
              <a:blipFill>
                <a:blip r:embed="rId21"/>
                <a:stretch>
                  <a:fillRect l="-7937" r="-317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7879596" y="3085683"/>
                <a:ext cx="28783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9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9596" y="3085683"/>
                <a:ext cx="287836" cy="276999"/>
              </a:xfrm>
              <a:prstGeom prst="rect">
                <a:avLst/>
              </a:prstGeom>
              <a:blipFill>
                <a:blip r:embed="rId22"/>
                <a:stretch>
                  <a:fillRect l="-10638" r="-4255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/>
              <p:cNvSpPr txBox="1"/>
              <p:nvPr/>
            </p:nvSpPr>
            <p:spPr>
              <a:xfrm>
                <a:off x="6845005" y="2611324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Box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005" y="2611324"/>
                <a:ext cx="292644" cy="276999"/>
              </a:xfrm>
              <a:prstGeom prst="rect">
                <a:avLst/>
              </a:prstGeom>
              <a:blipFill>
                <a:blip r:embed="rId23"/>
                <a:stretch>
                  <a:fillRect l="-10417" r="-4167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6493357" y="3193998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3357" y="3193998"/>
                <a:ext cx="292644" cy="276999"/>
              </a:xfrm>
              <a:prstGeom prst="rect">
                <a:avLst/>
              </a:prstGeom>
              <a:blipFill>
                <a:blip r:embed="rId24"/>
                <a:stretch>
                  <a:fillRect l="-10417" r="-6250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/>
              <p:cNvSpPr txBox="1"/>
              <p:nvPr/>
            </p:nvSpPr>
            <p:spPr>
              <a:xfrm>
                <a:off x="7049524" y="2974246"/>
                <a:ext cx="292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TextBox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9524" y="2974246"/>
                <a:ext cx="292644" cy="276999"/>
              </a:xfrm>
              <a:prstGeom prst="rect">
                <a:avLst/>
              </a:prstGeom>
              <a:blipFill>
                <a:blip r:embed="rId25"/>
                <a:stretch>
                  <a:fillRect l="-10417" r="-6250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6449202" y="3913735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9202" y="3913735"/>
                <a:ext cx="385105" cy="276999"/>
              </a:xfrm>
              <a:prstGeom prst="rect">
                <a:avLst/>
              </a:prstGeom>
              <a:blipFill>
                <a:blip r:embed="rId26"/>
                <a:stretch>
                  <a:fillRect l="-7937" r="-3175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/>
              <p:cNvSpPr txBox="1"/>
              <p:nvPr/>
            </p:nvSpPr>
            <p:spPr>
              <a:xfrm>
                <a:off x="7003814" y="3606552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Box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3814" y="3606552"/>
                <a:ext cx="385105" cy="276999"/>
              </a:xfrm>
              <a:prstGeom prst="rect">
                <a:avLst/>
              </a:prstGeom>
              <a:blipFill>
                <a:blip r:embed="rId27"/>
                <a:stretch>
                  <a:fillRect l="-7937" r="-317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/>
              <p:cNvSpPr txBox="1"/>
              <p:nvPr/>
            </p:nvSpPr>
            <p:spPr>
              <a:xfrm>
                <a:off x="7450142" y="3579581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13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Box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0142" y="3579581"/>
                <a:ext cx="385105" cy="276999"/>
              </a:xfrm>
              <a:prstGeom prst="rect">
                <a:avLst/>
              </a:prstGeom>
              <a:blipFill>
                <a:blip r:embed="rId28"/>
                <a:stretch>
                  <a:fillRect l="-7937" r="-4762" b="-1739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/>
              <p:cNvSpPr txBox="1"/>
              <p:nvPr/>
            </p:nvSpPr>
            <p:spPr>
              <a:xfrm>
                <a:off x="7494116" y="3990301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17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Box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4116" y="3990301"/>
                <a:ext cx="385105" cy="276999"/>
              </a:xfrm>
              <a:prstGeom prst="rect">
                <a:avLst/>
              </a:prstGeom>
              <a:blipFill>
                <a:blip r:embed="rId29"/>
                <a:stretch>
                  <a:fillRect l="-7813" r="-312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/>
              <p:cNvSpPr txBox="1"/>
              <p:nvPr/>
            </p:nvSpPr>
            <p:spPr>
              <a:xfrm>
                <a:off x="6971659" y="4272099"/>
                <a:ext cx="38510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16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TextBox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1659" y="4272099"/>
                <a:ext cx="385105" cy="276999"/>
              </a:xfrm>
              <a:prstGeom prst="rect">
                <a:avLst/>
              </a:prstGeom>
              <a:blipFill>
                <a:blip r:embed="rId30"/>
                <a:stretch>
                  <a:fillRect l="-7937" r="-3175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/>
              <p:cNvSpPr txBox="1"/>
              <p:nvPr/>
            </p:nvSpPr>
            <p:spPr>
              <a:xfrm>
                <a:off x="7402150" y="4715343"/>
                <a:ext cx="39042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21</m:t>
                          </m:r>
                        </m:sub>
                      </m:sSub>
                    </m:oMath>
                  </m:oMathPara>
                </a14:m>
                <a:endParaRPr lang="ko-KR" altLang="en-US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TextBox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2150" y="4715343"/>
                <a:ext cx="390428" cy="276999"/>
              </a:xfrm>
              <a:prstGeom prst="rect">
                <a:avLst/>
              </a:prstGeom>
              <a:blipFill>
                <a:blip r:embed="rId31"/>
                <a:stretch>
                  <a:fillRect l="-7813" r="-4688" b="-1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2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Newton’s Law in FEM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4762872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acc>
                      <m:accPr>
                        <m:chr m:val="̈"/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</m:e>
                    </m:acc>
                  </m:oMath>
                </a14:m>
                <a:r>
                  <a:rPr lang="en-US" altLang="ko-KR" sz="2400" dirty="0" smtClean="0"/>
                  <a:t> </a:t>
                </a:r>
                <a14:m>
                  <m:oMath xmlns:m="http://schemas.openxmlformats.org/officeDocument/2006/math"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=0,…,</m:t>
                    </m:r>
                  </m:oMath>
                </a14:m>
                <a:r>
                  <a:rPr lang="en-US" altLang="ko-KR" sz="2400" dirty="0" smtClean="0"/>
                  <a:t>4</a:t>
                </a:r>
              </a:p>
              <a:p>
                <a:r>
                  <a:rPr lang="en-US" altLang="ko-KR" sz="2400" dirty="0" smtClean="0"/>
                  <a:t>Matrix-Vector </a:t>
                </a:r>
                <a:r>
                  <a:rPr lang="ko-KR" altLang="en-US" sz="2400" dirty="0" smtClean="0"/>
                  <a:t>형태로 표현</a:t>
                </a:r>
                <a:r>
                  <a:rPr lang="en-US" altLang="ko-KR" sz="2400" dirty="0" smtClean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𝑀</m:t>
                    </m:r>
                    <m:acc>
                      <m:accPr>
                        <m:chr m:val="̈"/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  <m:r>
                      <a:rPr lang="en-US" altLang="ko-KR" sz="24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altLang="ko-KR" sz="2400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en-US" altLang="ko-KR" sz="16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brk m:alnAt="7"/>
                                    </m:rP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US" altLang="ko-KR" sz="160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latin typeface="Cambria Math" panose="02040503050406030204" pitchFamily="18" charset="0"/>
                                          </a:rPr>
                                          <m:t>3</m:t>
                                        </m:r>
                                      </m:sub>
                                    </m:sSub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brk m:alnAt="7"/>
                                    </m:r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US" altLang="ko-KR" sz="16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brk m:alnAt="7"/>
                                    </m:rP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/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/>
                                  <m:e/>
                                  <m:e/>
                                </m:mr>
                              </m:m>
                            </m:e>
                          </m:mr>
                          <m:mr>
                            <m:e/>
                            <m:e>
                              <m:sSub>
                                <m:sSubPr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brk m:alnAt="7"/>
                                    </m:r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/>
                                  <m:e/>
                                  <m:e/>
                                </m:mr>
                              </m:m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/>
                                </m:mr>
                                <m:mr>
                                  <m:e/>
                                </m:mr>
                                <m:mr>
                                  <m:e/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/>
                                </m:mr>
                                <m:mr>
                                  <m:e/>
                                </m:mr>
                                <m:mr>
                                  <m:e/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e>
                                  <m:e/>
                                  <m:e/>
                                </m:mr>
                                <m:mr>
                                  <m:e/>
                                  <m:e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latin typeface="Cambria Math" panose="02040503050406030204" pitchFamily="18" charset="0"/>
                                          </a:rPr>
                                          <m:t>3</m:t>
                                        </m:r>
                                      </m:sub>
                                    </m:sSub>
                                  </m:e>
                                  <m:e/>
                                </m:mr>
                                <m:mr>
                                  <m:e/>
                                  <m:e/>
                                  <m:e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brk m:alnAt="7"/>
                                          </m:r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latin typeface="Cambria Math" panose="02040503050406030204" pitchFamily="18" charset="0"/>
                                          </a:rPr>
                                          <m:t>4</m:t>
                                        </m:r>
                                      </m:sub>
                                    </m:sSub>
                                  </m:e>
                                </m:mr>
                              </m:m>
                            </m:e>
                          </m:mr>
                        </m:m>
                      </m:e>
                    </m:d>
                    <m:d>
                      <m:dPr>
                        <m:ctrlPr>
                          <a:rPr lang="en-US" altLang="ko-KR" sz="16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acc>
                                <m:accPr>
                                  <m:chr m:val="̈"/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sSub>
                                    <m:sSubPr>
                                      <m:ctrlPr>
                                        <a:rPr lang="en-US" altLang="ko-KR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ko-KR" sz="1600" i="1">
                                          <a:latin typeface="Cambria Math" panose="02040503050406030204" pitchFamily="18" charset="0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en-US" altLang="ko-KR" sz="1600" b="0" i="1" smtClean="0">
                                          <a:latin typeface="Cambria Math" panose="02040503050406030204" pitchFamily="18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acc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acc>
                                      <m:accPr>
                                        <m:chr m:val="̈"/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sSub>
                                          <m:sSubPr>
                                            <m:ctrlPr>
                                              <a:rPr lang="en-US" altLang="ko-KR" sz="1600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altLang="ko-KR" sz="1600" i="1">
                                                <a:latin typeface="Cambria Math" panose="02040503050406030204" pitchFamily="18" charset="0"/>
                                              </a:rPr>
                                              <m:t>𝑥</m:t>
                                            </m:r>
                                          </m:e>
                                          <m:sub>
                                            <m:r>
                                              <a:rPr lang="en-US" altLang="ko-KR" sz="1600" b="0" i="1" smtClean="0">
                                                <a:latin typeface="Cambria Math" panose="02040503050406030204" pitchFamily="18" charset="0"/>
                                              </a:rPr>
                                              <m:t>1</m:t>
                                            </m:r>
                                          </m:sub>
                                        </m:sSub>
                                      </m:e>
                                    </m:acc>
                                  </m:e>
                                </m:mr>
                                <m:mr>
                                  <m:e>
                                    <m:acc>
                                      <m:accPr>
                                        <m:chr m:val="̈"/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sSub>
                                          <m:sSubPr>
                                            <m:ctrlPr>
                                              <a:rPr lang="en-US" altLang="ko-KR" sz="1600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altLang="ko-KR" sz="1600" i="1">
                                                <a:latin typeface="Cambria Math" panose="02040503050406030204" pitchFamily="18" charset="0"/>
                                              </a:rPr>
                                              <m:t>𝑥</m:t>
                                            </m:r>
                                          </m:e>
                                          <m:sub>
                                            <m:r>
                                              <a:rPr lang="en-US" altLang="ko-KR" sz="1600" b="0" i="1" smtClean="0">
                                                <a:latin typeface="Cambria Math" panose="02040503050406030204" pitchFamily="18" charset="0"/>
                                              </a:rPr>
                                              <m:t>2</m:t>
                                            </m:r>
                                          </m:sub>
                                        </m:sSub>
                                      </m:e>
                                    </m:acc>
                                  </m:e>
                                </m:mr>
                                <m:mr>
                                  <m:e>
                                    <m:acc>
                                      <m:accPr>
                                        <m:chr m:val="̈"/>
                                        <m:ctrlPr>
                                          <a:rPr lang="en-US" altLang="ko-KR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sSub>
                                          <m:sSubPr>
                                            <m:ctrlPr>
                                              <a:rPr lang="en-US" altLang="ko-KR" sz="1600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altLang="ko-KR" sz="1600" i="1">
                                                <a:latin typeface="Cambria Math" panose="02040503050406030204" pitchFamily="18" charset="0"/>
                                              </a:rPr>
                                              <m:t>𝑥</m:t>
                                            </m:r>
                                          </m:e>
                                          <m:sub>
                                            <m:r>
                                              <a:rPr lang="en-US" altLang="ko-KR" sz="1600" b="0" i="1" smtClean="0">
                                                <a:latin typeface="Cambria Math" panose="02040503050406030204" pitchFamily="18" charset="0"/>
                                              </a:rPr>
                                              <m:t>3</m:t>
                                            </m:r>
                                          </m:sub>
                                        </m:sSub>
                                      </m:e>
                                    </m:acc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acc>
                                <m:accPr>
                                  <m:chr m:val="̈"/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sSub>
                                    <m:sSubPr>
                                      <m:ctrlPr>
                                        <a:rPr lang="en-US" altLang="ko-KR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ko-KR" sz="1600" i="1">
                                          <a:latin typeface="Cambria Math" panose="02040503050406030204" pitchFamily="18" charset="0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en-US" altLang="ko-KR" sz="1600" b="0" i="1" smtClean="0">
                                          <a:latin typeface="Cambria Math" panose="02040503050406030204" pitchFamily="18" charset="0"/>
                                        </a:rPr>
                                        <m:t>4</m:t>
                                      </m:r>
                                    </m:sub>
                                  </m:sSub>
                                </m:e>
                              </m:acc>
                            </m:e>
                          </m:mr>
                        </m:m>
                      </m:e>
                    </m:d>
                  </m:oMath>
                </a14:m>
                <a:endParaRPr lang="en-US" altLang="ko-KR" sz="1600" dirty="0" smtClean="0"/>
              </a:p>
              <a:p>
                <a:endParaRPr lang="en-US" altLang="ko-KR" sz="2400" dirty="0" smtClean="0"/>
              </a:p>
              <a:p>
                <a:endParaRPr lang="en-US" altLang="ko-KR" sz="24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4762872" cy="4530725"/>
              </a:xfrm>
              <a:blipFill>
                <a:blip r:embed="rId3"/>
                <a:stretch>
                  <a:fillRect l="-768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" name="그룹 12"/>
          <p:cNvGrpSpPr/>
          <p:nvPr/>
        </p:nvGrpSpPr>
        <p:grpSpPr>
          <a:xfrm>
            <a:off x="5268009" y="2049695"/>
            <a:ext cx="3382773" cy="3323521"/>
            <a:chOff x="5027686" y="2055556"/>
            <a:chExt cx="3591296" cy="3528392"/>
          </a:xfrm>
        </p:grpSpPr>
        <p:pic>
          <p:nvPicPr>
            <p:cNvPr id="7" name="그림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27686" y="2055556"/>
              <a:ext cx="3591296" cy="3528392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TextBox 37"/>
                <p:cNvSpPr txBox="1"/>
                <p:nvPr/>
              </p:nvSpPr>
              <p:spPr>
                <a:xfrm>
                  <a:off x="6156176" y="2204864"/>
                  <a:ext cx="549960" cy="5227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oMath>
                    </m:oMathPara>
                  </a14:m>
                  <a:endParaRPr lang="ko-KR" altLang="en-US" sz="3200" dirty="0">
                    <a:solidFill>
                      <a:schemeClr val="accent6">
                        <a:lumMod val="7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38" name="TextBox 3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56176" y="2204864"/>
                  <a:ext cx="549960" cy="522799"/>
                </a:xfrm>
                <a:prstGeom prst="rect">
                  <a:avLst/>
                </a:prstGeom>
                <a:blipFill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9" name="TextBox 38"/>
                <p:cNvSpPr txBox="1"/>
                <p:nvPr/>
              </p:nvSpPr>
              <p:spPr>
                <a:xfrm>
                  <a:off x="5220072" y="2467888"/>
                  <a:ext cx="539883" cy="5227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ko-KR" altLang="en-US" sz="3200" dirty="0">
                    <a:solidFill>
                      <a:schemeClr val="accent6">
                        <a:lumMod val="7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39" name="TextBox 3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20072" y="2467888"/>
                  <a:ext cx="539883" cy="522799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0" name="TextBox 39"/>
                <p:cNvSpPr txBox="1"/>
                <p:nvPr/>
              </p:nvSpPr>
              <p:spPr>
                <a:xfrm>
                  <a:off x="7347471" y="3178858"/>
                  <a:ext cx="549960" cy="5227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ko-KR" altLang="en-US" sz="3200" dirty="0">
                    <a:solidFill>
                      <a:schemeClr val="accent6">
                        <a:lumMod val="7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40" name="TextBox 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47471" y="3178858"/>
                  <a:ext cx="549960" cy="522799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TextBox 40"/>
                <p:cNvSpPr txBox="1"/>
                <p:nvPr/>
              </p:nvSpPr>
              <p:spPr>
                <a:xfrm>
                  <a:off x="5635969" y="4077072"/>
                  <a:ext cx="549960" cy="5227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oMath>
                    </m:oMathPara>
                  </a14:m>
                  <a:endParaRPr lang="ko-KR" altLang="en-US" sz="3200" dirty="0">
                    <a:solidFill>
                      <a:schemeClr val="accent6">
                        <a:lumMod val="7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41" name="TextBox 4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635969" y="4077072"/>
                  <a:ext cx="549960" cy="522799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TextBox 41"/>
                <p:cNvSpPr txBox="1"/>
                <p:nvPr/>
              </p:nvSpPr>
              <p:spPr>
                <a:xfrm>
                  <a:off x="7377089" y="4725144"/>
                  <a:ext cx="549960" cy="5227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32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</m:oMath>
                    </m:oMathPara>
                  </a14:m>
                  <a:endParaRPr lang="ko-KR" altLang="en-US" sz="3200" dirty="0">
                    <a:solidFill>
                      <a:schemeClr val="accent6">
                        <a:lumMod val="7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42" name="TextBox 4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77089" y="4725144"/>
                  <a:ext cx="549960" cy="522799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ko-KR" alt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91557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Integration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518864" y="1600202"/>
                <a:ext cx="8229600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𝑀</m:t>
                    </m:r>
                    <m:acc>
                      <m:accPr>
                        <m:chr m:val="̈"/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  <m:r>
                      <a:rPr lang="en-US" altLang="ko-KR" sz="24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altLang="ko-KR" sz="2400" dirty="0" smtClean="0"/>
                  <a:t>: 2</a:t>
                </a:r>
                <a:r>
                  <a:rPr lang="ko-KR" altLang="en-US" sz="2400" dirty="0" smtClean="0"/>
                  <a:t>차 미분방정식</a:t>
                </a:r>
                <a:endParaRPr lang="en-US" altLang="ko-KR" sz="2400" dirty="0" smtClean="0"/>
              </a:p>
              <a:p>
                <a:pPr lvl="1"/>
                <a:r>
                  <a:rPr lang="en-US" altLang="ko-KR" sz="2000" dirty="0" smtClean="0"/>
                  <a:t>2</a:t>
                </a:r>
                <a:r>
                  <a:rPr lang="ko-KR" altLang="en-US" sz="2000" dirty="0" smtClean="0"/>
                  <a:t>개의 </a:t>
                </a:r>
                <a:r>
                  <a:rPr lang="en-US" altLang="ko-KR" sz="2000" dirty="0" smtClean="0"/>
                  <a:t>1</a:t>
                </a:r>
                <a:r>
                  <a:rPr lang="ko-KR" altLang="en-US" sz="2000" dirty="0" smtClean="0"/>
                  <a:t>차 미분방정식으로 변환</a:t>
                </a:r>
                <a:endParaRPr lang="en-US" altLang="ko-KR" sz="2000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𝑀</m:t>
                    </m:r>
                    <m:acc>
                      <m:accPr>
                        <m:chr m:val="̇"/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</m:acc>
                  </m:oMath>
                </a14:m>
                <a:endParaRPr lang="en-US" altLang="ko-KR" sz="2000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̇"/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en-US" altLang="ko-KR" sz="2000" dirty="0"/>
              </a:p>
              <a:p>
                <a:pPr lvl="1"/>
                <a:endParaRPr lang="en-US" altLang="ko-KR" dirty="0" smtClean="0"/>
              </a:p>
              <a:p>
                <a:pPr lvl="1"/>
                <a:endParaRPr lang="en-US" altLang="ko-KR" dirty="0" smtClean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18864" y="1600202"/>
                <a:ext cx="8229600" cy="4530725"/>
              </a:xfrm>
              <a:blipFill>
                <a:blip r:embed="rId3"/>
                <a:stretch>
                  <a:fillRect l="-444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그림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15" y="4077072"/>
            <a:ext cx="8122985" cy="145103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862191" y="5491204"/>
                <a:ext cx="438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191" y="5491204"/>
                <a:ext cx="438774" cy="369332"/>
              </a:xfrm>
              <a:prstGeom prst="rect">
                <a:avLst/>
              </a:prstGeom>
              <a:blipFill>
                <a:blip r:embed="rId5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867642" y="5497065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7642" y="5497065"/>
                <a:ext cx="444096" cy="369332"/>
              </a:xfrm>
              <a:prstGeom prst="rect">
                <a:avLst/>
              </a:prstGeom>
              <a:blipFill>
                <a:blip r:embed="rId6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2878415" y="5491204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8415" y="5491204"/>
                <a:ext cx="444096" cy="369332"/>
              </a:xfrm>
              <a:prstGeom prst="rect">
                <a:avLst/>
              </a:prstGeom>
              <a:blipFill>
                <a:blip r:embed="rId7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7630943" y="5482813"/>
                <a:ext cx="476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943" y="5482813"/>
                <a:ext cx="476861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45994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Integration</a:t>
            </a:r>
            <a:endParaRPr lang="ko-KR" altLang="en-US" dirty="0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err="1" smtClean="0"/>
              <a:t>Continous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내용 개체 틀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5"/>
                <a:ext cx="4040188" cy="204621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i="1">
                        <a:latin typeface="Cambria Math" panose="02040503050406030204" pitchFamily="18" charset="0"/>
                      </a:rPr>
                      <m:t>𝑀</m:t>
                    </m:r>
                    <m:acc>
                      <m:accPr>
                        <m:chr m:val="̇"/>
                        <m:ctrlPr>
                          <a:rPr lang="en-US" altLang="ko-KR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</m:acc>
                  </m:oMath>
                </a14:m>
                <a:endParaRPr lang="en-US" altLang="ko-KR" dirty="0"/>
              </a:p>
              <a:p>
                <a14:m>
                  <m:oMath xmlns:m="http://schemas.openxmlformats.org/officeDocument/2006/math">
                    <m:r>
                      <a:rPr lang="en-US" altLang="ko-KR" i="1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US" altLang="ko-KR" i="1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̇"/>
                        <m:ctrlPr>
                          <a:rPr lang="en-US" altLang="ko-KR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ko-KR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4" name="내용 개체 틀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5"/>
                <a:ext cx="4040188" cy="2046213"/>
              </a:xfrm>
              <a:blipFill>
                <a:blip r:embed="rId3"/>
                <a:stretch>
                  <a:fillRect l="-905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ko-KR" dirty="0" smtClean="0"/>
              <a:t>Discrete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내용 개체 틀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5026" y="2174875"/>
                <a:ext cx="4041775" cy="204621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𝑀</m:t>
                    </m:r>
                    <m:f>
                      <m:fPr>
                        <m:ctrlPr>
                          <a:rPr lang="en-US" altLang="ko-KR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altLang="ko-KR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altLang="ko-KR" i="1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altLang="ko-KR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altLang="ko-KR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altLang="ko-KR" i="1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altLang="ko-KR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6" name="내용 개체 틀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5026" y="2174875"/>
                <a:ext cx="4041775" cy="2046213"/>
              </a:xfr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그림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15" y="4077072"/>
            <a:ext cx="8122985" cy="145103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862191" y="5491204"/>
                <a:ext cx="438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191" y="5491204"/>
                <a:ext cx="438774" cy="369332"/>
              </a:xfrm>
              <a:prstGeom prst="rect">
                <a:avLst/>
              </a:prstGeom>
              <a:blipFill>
                <a:blip r:embed="rId6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1867642" y="5497065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7642" y="5497065"/>
                <a:ext cx="444096" cy="369332"/>
              </a:xfrm>
              <a:prstGeom prst="rect">
                <a:avLst/>
              </a:prstGeom>
              <a:blipFill>
                <a:blip r:embed="rId7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2878415" y="5491204"/>
                <a:ext cx="444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8415" y="5491204"/>
                <a:ext cx="444096" cy="369332"/>
              </a:xfrm>
              <a:prstGeom prst="rect">
                <a:avLst/>
              </a:prstGeom>
              <a:blipFill>
                <a:blip r:embed="rId8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/>
              <p:cNvSpPr txBox="1"/>
              <p:nvPr/>
            </p:nvSpPr>
            <p:spPr>
              <a:xfrm>
                <a:off x="7630943" y="5482813"/>
                <a:ext cx="476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b>
                      </m:sSub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21" name="TextBox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943" y="5482813"/>
                <a:ext cx="476861" cy="369332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668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Integration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8075240" cy="453072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𝑀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altLang="ko-KR" sz="2400">
                            <a:latin typeface="Cambria Math" panose="02040503050406030204" pitchFamily="18" charset="0"/>
                          </a:rPr>
                          <m:t>Δ</m:t>
                        </m:r>
                        <m:sSup>
                          <m:sSup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  <m:sup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US" altLang="ko-KR" sz="2400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4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altLang="ko-KR" sz="2400" i="1">
                        <a:latin typeface="Cambria Math" panose="02040503050406030204" pitchFamily="18" charset="0"/>
                      </a:rPr>
                      <m:t>)−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altLang="ko-KR" sz="2400">
                            <a:latin typeface="Cambria Math" panose="02040503050406030204" pitchFamily="18" charset="0"/>
                          </a:rPr>
                          <m:t>Δ</m:t>
                        </m:r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endParaRPr lang="en-US" altLang="ko-KR" sz="2400" dirty="0" smtClean="0"/>
              </a:p>
              <a:p>
                <a:r>
                  <a:rPr lang="en-US" altLang="ko-KR" sz="2400" dirty="0" smtClean="0"/>
                  <a:t>Unknown 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400" b="0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altLang="ko-KR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</m:oMath>
                </a14:m>
                <a:r>
                  <a:rPr lang="en-US" altLang="ko-KR" sz="2400" dirty="0" smtClean="0"/>
                  <a:t>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+1</m:t>
                            </m:r>
                          </m:sub>
                        </m:sSub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+1</m:t>
                            </m:r>
                          </m:sub>
                        </m:sSub>
                      </m:e>
                    </m:d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+1</m:t>
                            </m:r>
                          </m:sub>
                        </m:sSub>
                      </m:e>
                    </m:d>
                  </m:oMath>
                </a14:m>
                <a:endParaRPr lang="en-US" altLang="ko-KR" sz="2400" b="0" dirty="0" smtClean="0"/>
              </a:p>
              <a:p>
                <a:pPr lvl="1"/>
                <a:r>
                  <a:rPr lang="en-US" altLang="ko-KR" sz="2000" dirty="0" smtClean="0"/>
                  <a:t>Position-dependent : Spring</a:t>
                </a:r>
                <a:endParaRPr lang="en-US" altLang="ko-KR" sz="2000" dirty="0"/>
              </a:p>
              <a:p>
                <a:pPr lvl="1"/>
                <a:r>
                  <a:rPr lang="en-US" altLang="ko-KR" sz="2000" dirty="0" smtClean="0"/>
                  <a:t>Velocity-dependent : Damping</a:t>
                </a:r>
              </a:p>
              <a:p>
                <a14:m>
                  <m:oMath xmlns:m="http://schemas.openxmlformats.org/officeDocument/2006/math">
                    <m:r>
                      <a:rPr lang="en-US" altLang="ko-KR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r>
                      <a:rPr lang="en-US" altLang="ko-KR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e>
                    </m:d>
                    <m:r>
                      <a:rPr lang="en-US" altLang="ko-KR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num>
                      <m:den>
                        <m:r>
                          <a:rPr lang="en-US" altLang="ko-KR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den>
                    </m:f>
                    <m:d>
                      <m:d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𝑛</m:t>
                            </m:r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+1</m:t>
                            </m:r>
                          </m:sub>
                        </m:sSub>
                        <m:r>
                          <a:rPr lang="en-US" altLang="ko-KR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e>
                    </m:d>
                  </m:oMath>
                </a14:m>
                <a:endParaRPr lang="en-US" altLang="ko-KR" sz="2400" dirty="0" smtClean="0"/>
              </a:p>
              <a:p>
                <a:pPr lvl="1"/>
                <a:r>
                  <a:rPr lang="ko-KR" altLang="en-US" sz="2000" dirty="0" err="1" smtClean="0"/>
                  <a:t>테일러</a:t>
                </a:r>
                <a:r>
                  <a:rPr lang="ko-KR" altLang="en-US" sz="2000" dirty="0" smtClean="0"/>
                  <a:t> 전개</a:t>
                </a:r>
                <a:endParaRPr lang="en-US" altLang="ko-KR" sz="2000" dirty="0" smtClean="0"/>
              </a:p>
              <a:p>
                <a:endParaRPr lang="en-US" altLang="ko-KR" sz="24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8075240" cy="4530725"/>
              </a:xfrm>
              <a:blipFill>
                <a:blip r:embed="rId3"/>
                <a:stretch>
                  <a:fillRect l="-45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내용 개체 틀 5"/>
              <p:cNvSpPr txBox="1">
                <a:spLocks/>
              </p:cNvSpPr>
              <p:nvPr/>
            </p:nvSpPr>
            <p:spPr>
              <a:xfrm>
                <a:off x="5292080" y="867903"/>
                <a:ext cx="3672408" cy="1612773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/>
              <a:lstStyle>
                <a:lvl1pPr marL="342900" indent="-3429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bg2"/>
                  </a:buClr>
                  <a:buSzPct val="75000"/>
                  <a:buFont typeface="Wingdings" pitchFamily="2" charset="2"/>
                  <a:buChar char="p"/>
                  <a:defRPr sz="28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tx2"/>
                  </a:buClr>
                  <a:buSzPct val="75000"/>
                  <a:buFont typeface="Wingdings" pitchFamily="2" charset="2"/>
                  <a:buChar char="n"/>
                  <a:defRPr sz="24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65000"/>
                  <a:buFont typeface="Wingdings" pitchFamily="2" charset="2"/>
                  <a:buChar char="p"/>
                  <a:defRPr sz="20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bg2"/>
                  </a:buClr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tx2"/>
                  </a:buClr>
                  <a:buSzPct val="80000"/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tx2"/>
                  </a:buClr>
                  <a:buSzPct val="80000"/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tx2"/>
                  </a:buClr>
                  <a:buSzPct val="80000"/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tx2"/>
                  </a:buClr>
                  <a:buSzPct val="80000"/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eaLnBrk="1" fontAlgn="base" latinLnBrk="1" hangingPunct="1">
                  <a:spcBef>
                    <a:spcPct val="20000"/>
                  </a:spcBef>
                  <a:spcAft>
                    <a:spcPct val="0"/>
                  </a:spcAft>
                  <a:buClr>
                    <a:schemeClr val="tx2"/>
                  </a:buClr>
                  <a:buSzPct val="80000"/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𝑀</m:t>
                      </m:r>
                      <m:f>
                        <m:fPr>
                          <m:ctrlPr>
                            <a:rPr lang="en-US" altLang="ko-KR" sz="2400" i="1" ker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ko-KR" sz="2400" i="1" ker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ko-KR" sz="2400" kern="0">
                              <a:latin typeface="Cambria Math" panose="02040503050406030204" pitchFamily="18" charset="0"/>
                            </a:rPr>
                            <m:t>Δ</m:t>
                          </m:r>
                          <m:r>
                            <a:rPr lang="en-US" altLang="ko-KR" sz="2400" i="1" kern="0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altLang="ko-KR" sz="2400" kern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ko-KR" sz="2400" i="1" ker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ko-KR" sz="2400" kern="0">
                              <a:latin typeface="Cambria Math" panose="02040503050406030204" pitchFamily="18" charset="0"/>
                            </a:rPr>
                            <m:t>Δ</m:t>
                          </m:r>
                          <m:r>
                            <a:rPr lang="en-US" altLang="ko-KR" sz="2400" i="1" kern="0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2400" i="1" kern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altLang="ko-KR" sz="2400" i="1" kern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ko-KR" altLang="en-US" sz="2400" kern="0" dirty="0"/>
              </a:p>
            </p:txBody>
          </p:sp>
        </mc:Choice>
        <mc:Fallback xmlns="">
          <p:sp>
            <p:nvSpPr>
              <p:cNvPr id="13" name="내용 개체 틀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867903"/>
                <a:ext cx="3672408" cy="161277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175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Linear System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limLow>
                      <m:limLow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groupChrPr>
                          <m:e>
                            <m:d>
                              <m:d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Δ</m:t>
                                    </m:r>
                                    <m:sSup>
                                      <m:sSupPr>
                                        <m:ctrlP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𝑡</m:t>
                                        </m:r>
                                      </m:e>
                                      <m:sup>
                                        <m:r>
                                          <a:rPr lang="en-US" altLang="ko-KR" sz="24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</m:den>
                                </m:f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𝑀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𝜕</m:t>
                                    </m:r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num>
                                  <m:den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𝜕</m:t>
                                    </m:r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𝑥</m:t>
                                    </m:r>
                                  </m:den>
                                </m:f>
                              </m:e>
                            </m:d>
                          </m:e>
                        </m:groupChr>
                      </m:e>
                      <m:lim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lim>
                    </m:limLow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=</m:t>
                    </m:r>
                    <m:limLow>
                      <m:limLow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groupChr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m:rPr>
                                    <m:sty m:val="p"/>
                                  </m:rPr>
                                  <a:rPr lang="en-US" altLang="ko-KR" sz="2400">
                                    <a:latin typeface="Cambria Math" panose="02040503050406030204" pitchFamily="18" charset="0"/>
                                  </a:rPr>
                                  <m:t>Δ</m:t>
                                </m:r>
                                <m:sSup>
                                  <m:sSupPr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  <m:sup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den>
                            </m:f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𝑀</m:t>
                            </m:r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𝜕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num>
                              <m:den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𝜕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den>
                            </m:f>
                            <m:r>
                              <a:rPr lang="en-US" altLang="ko-KR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  <m:sSub>
                              <m:sSub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  <m:r>
                              <a:rPr lang="en-US" altLang="ko-KR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m:rPr>
                                    <m:sty m:val="p"/>
                                  </m:rPr>
                                  <a:rPr lang="en-US" altLang="ko-KR" sz="2400">
                                    <a:latin typeface="Cambria Math" panose="02040503050406030204" pitchFamily="18" charset="0"/>
                                  </a:rPr>
                                  <m:t>Δ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den>
                            </m:f>
                            <m:sSub>
                              <m:sSub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𝑣</m:t>
                                </m:r>
                              </m:e>
                              <m:sub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US" altLang="ko-KR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  <m:d>
                              <m:d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</m:sSub>
                              </m:e>
                            </m:d>
                            <m:r>
                              <m:rPr>
                                <m:nor/>
                              </m:rPr>
                              <a:rPr lang="ko-KR" altLang="en-US" sz="2400" dirty="0"/>
                              <m:t> </m:t>
                            </m:r>
                          </m:e>
                        </m:groupChr>
                      </m:e>
                      <m:lim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lim>
                    </m:limLow>
                  </m:oMath>
                </a14:m>
                <a:endParaRPr lang="en-US" altLang="ko-KR" sz="2400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∈</m:t>
                    </m:r>
                    <m:sSup>
                      <m:sSup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×3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altLang="ko-KR" sz="2000" i="1" dirty="0" smtClean="0"/>
                  <a:t>,</a:t>
                </a:r>
                <a:r>
                  <a:rPr lang="en-US" altLang="ko-KR" sz="2000" i="1" dirty="0"/>
                  <a:t> </a:t>
                </a:r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∈</m:t>
                    </m:r>
                    <m:sSup>
                      <m:sSup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p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ko-KR" altLang="en-US" sz="2000" i="1" dirty="0" smtClean="0"/>
                  <a:t> </a:t>
                </a:r>
                <a:r>
                  <a:rPr lang="ko-KR" altLang="en-US" sz="2000" dirty="0" smtClean="0"/>
                  <a:t>계</a:t>
                </a:r>
                <a:r>
                  <a:rPr lang="ko-KR" altLang="en-US" sz="2000" dirty="0"/>
                  <a:t>산시간</a:t>
                </a:r>
                <a14:m>
                  <m:oMath xmlns:m="http://schemas.openxmlformats.org/officeDocument/2006/math">
                    <m:r>
                      <a:rPr lang="en-US" altLang="ko-KR" sz="2000" b="0" i="0" dirty="0" smtClean="0">
                        <a:latin typeface="Cambria Math" panose="02040503050406030204" pitchFamily="18" charset="0"/>
                      </a:rPr>
                      <m:t>  </m:t>
                    </m:r>
                    <m:r>
                      <a:rPr lang="en-US" altLang="ko-KR" sz="2000" b="0" i="1" dirty="0" smtClean="0">
                        <a:latin typeface="Cambria Math" panose="02040503050406030204" pitchFamily="18" charset="0"/>
                      </a:rPr>
                      <m:t>𝑂</m:t>
                    </m:r>
                    <m:r>
                      <a:rPr lang="en-US" altLang="ko-KR" sz="2000" b="0" i="1" dirty="0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US" altLang="ko-KR" sz="2000" b="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2000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p>
                        <m:r>
                          <a:rPr lang="en-US" altLang="ko-KR" sz="2000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US" altLang="ko-KR" sz="2000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altLang="ko-KR" sz="2000" i="1" dirty="0" smtClean="0"/>
              </a:p>
              <a:p>
                <a:pPr lvl="1"/>
                <a:r>
                  <a:rPr lang="ko-KR" altLang="en-US" sz="2000" dirty="0" err="1" smtClean="0"/>
                  <a:t>테일러</a:t>
                </a:r>
                <a:r>
                  <a:rPr lang="ko-KR" altLang="en-US" sz="2000" dirty="0" smtClean="0"/>
                  <a:t> 전개가 정확하지 않기 때문에</a:t>
                </a:r>
                <a:r>
                  <a:rPr lang="en-US" altLang="ko-KR" sz="2000" dirty="0" smtClean="0"/>
                  <a:t>, </a:t>
                </a:r>
                <a:r>
                  <a:rPr lang="ko-KR" altLang="en-US" sz="2000" dirty="0" smtClean="0"/>
                  <a:t>위의 식을 여러 번 풀어야함</a:t>
                </a:r>
                <a:r>
                  <a:rPr lang="en-US" altLang="ko-KR" sz="2000" dirty="0" smtClean="0"/>
                  <a:t>.</a:t>
                </a:r>
              </a:p>
              <a:p>
                <a:pPr lvl="1"/>
                <a:r>
                  <a:rPr lang="en-US" altLang="ko-KR" sz="2000" dirty="0" smtClean="0"/>
                  <a:t>Newton’s method</a:t>
                </a:r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377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탄성력</a:t>
            </a:r>
            <a:r>
              <a:rPr lang="en-US" altLang="ko-KR" dirty="0" smtClean="0"/>
              <a:t>(Spring ver.)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199" y="1634579"/>
                <a:ext cx="4704117" cy="4530725"/>
              </a:xfrm>
            </p:spPr>
            <p:txBody>
              <a:bodyPr/>
              <a:lstStyle/>
              <a:p>
                <a:r>
                  <a:rPr lang="en-US" altLang="ko-KR" sz="2400" dirty="0" smtClean="0"/>
                  <a:t>Hooke</a:t>
                </a:r>
                <a:r>
                  <a:rPr lang="ko-KR" altLang="en-US" sz="2400" dirty="0" smtClean="0"/>
                  <a:t>의 법칙 </a:t>
                </a:r>
                <a:r>
                  <a:rPr lang="en-US" altLang="ko-KR" sz="2400" dirty="0" smtClean="0"/>
                  <a:t>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</m:e>
                    </m:d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𝑘</m:t>
                    </m:r>
                    <m:sSup>
                      <m:sSup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‖"/>
                                <m:endChr m:val="‖"/>
                                <m:ctrlP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</m:sSub>
                                <m: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  <m:t>𝑗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 −</m:t>
                            </m:r>
                            <m:sSub>
                              <m:sSubPr>
                                <m:ctrlP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  <m:t>𝑙</m:t>
                                </m:r>
                              </m:e>
                              <m:sub>
                                <m: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</m:e>
                      <m: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US" altLang="ko-KR" sz="2000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=−</m:t>
                    </m:r>
                    <m:r>
                      <a:rPr lang="en-US" altLang="ko-KR" sz="2000" b="0" i="0" smtClean="0">
                        <a:latin typeface="Cambria Math" panose="02040503050406030204" pitchFamily="18" charset="0"/>
                      </a:rPr>
                      <m:t>𝛻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𝐸</m:t>
                    </m:r>
                  </m:oMath>
                </a14:m>
                <a:endParaRPr lang="en-US" altLang="ko-KR" sz="2000" b="0" i="1" dirty="0" smtClean="0">
                  <a:latin typeface="Cambria Math" panose="02040503050406030204" pitchFamily="18" charset="0"/>
                </a:endParaRPr>
              </a:p>
              <a:p>
                <a:pPr lvl="1"/>
                <a14:m>
                  <m:oMath xmlns:m="http://schemas.openxmlformats.org/officeDocument/2006/math">
                    <m:f>
                      <m:f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num>
                      <m:den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en-US" altLang="ko-KR" sz="2000" i="1">
                        <a:latin typeface="Cambria Math" panose="02040503050406030204" pitchFamily="18" charset="0"/>
                      </a:rPr>
                      <m:t>=−</m:t>
                    </m:r>
                    <m:sSup>
                      <m:sSup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2000">
                            <a:latin typeface="Cambria Math" panose="02040503050406030204" pitchFamily="18" charset="0"/>
                          </a:rPr>
                          <m:t>𝛻</m:t>
                        </m:r>
                      </m:e>
                      <m:sup>
                        <m: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𝐸</m:t>
                    </m:r>
                  </m:oMath>
                </a14:m>
                <a:endParaRPr lang="en-US" altLang="ko-KR" sz="2000" dirty="0"/>
              </a:p>
              <a:p>
                <a:r>
                  <a:rPr lang="ko-KR" altLang="en-US" sz="2400" dirty="0" smtClean="0"/>
                  <a:t>에너지를 정의하고</a:t>
                </a:r>
                <a:r>
                  <a:rPr lang="en-US" altLang="ko-KR" sz="2400" dirty="0" smtClean="0"/>
                  <a:t>, </a:t>
                </a:r>
                <a:r>
                  <a:rPr lang="ko-KR" altLang="en-US" sz="2400" dirty="0" smtClean="0"/>
                  <a:t>미분하여 힘과 </a:t>
                </a:r>
                <a:r>
                  <a:rPr lang="en-US" altLang="ko-KR" sz="2400" dirty="0" smtClean="0"/>
                  <a:t>Stiffness matrix</a:t>
                </a:r>
                <a:r>
                  <a:rPr lang="ko-KR" altLang="en-US" sz="2400" dirty="0" smtClean="0"/>
                  <a:t>를 구함</a:t>
                </a:r>
                <a:r>
                  <a:rPr lang="en-US" altLang="ko-KR" sz="2400" dirty="0" smtClean="0"/>
                  <a:t>.</a:t>
                </a:r>
                <a:endParaRPr lang="en-US" altLang="ko-KR" sz="2400" dirty="0"/>
              </a:p>
              <a:p>
                <a:pPr lvl="1"/>
                <a:endParaRPr lang="en-US" altLang="ko-KR" sz="2000" b="0" dirty="0" smtClean="0"/>
              </a:p>
              <a:p>
                <a:pPr lvl="1"/>
                <a:endParaRPr lang="en-US" altLang="ko-KR" sz="2000" dirty="0" smtClean="0"/>
              </a:p>
              <a:p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199" y="1634579"/>
                <a:ext cx="4704117" cy="4530725"/>
              </a:xfrm>
              <a:blipFill>
                <a:blip r:embed="rId3"/>
                <a:stretch>
                  <a:fillRect l="-777" t="-107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그림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658" y="2072572"/>
            <a:ext cx="3371124" cy="331207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6330975" y="2190334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0975" y="2190334"/>
                <a:ext cx="518027" cy="49244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/>
              <p:cNvSpPr txBox="1"/>
              <p:nvPr/>
            </p:nvSpPr>
            <p:spPr>
              <a:xfrm>
                <a:off x="5449224" y="2438086"/>
                <a:ext cx="508536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9224" y="2438086"/>
                <a:ext cx="508536" cy="49244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7453099" y="3107774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99" y="3107774"/>
                <a:ext cx="518027" cy="492443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5840973" y="3953835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0973" y="3953835"/>
                <a:ext cx="518027" cy="49244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7453099" y="4509120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99" y="4509120"/>
                <a:ext cx="518027" cy="492443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435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탄성력</a:t>
            </a:r>
            <a:r>
              <a:rPr lang="en-US" altLang="ko-KR" dirty="0" smtClean="0"/>
              <a:t>(Spring ver.)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US" altLang="ko-KR" sz="16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altLang="ko-KR" sz="16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ko-KR" sz="160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𝛻</m:t>
                              </m:r>
                              <m:sSub>
                                <m:sSubPr>
                                  <m:ctrlPr>
                                    <a:rPr lang="en-US" altLang="ko-KR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m:rPr>
                                  <m:nor/>
                                </m:rPr>
                                <a:rPr lang="en-US" altLang="ko-KR" sz="1600" i="1" dirty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a:rPr lang="en-US" altLang="ko-KR" sz="160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𝛻</m:t>
                                    </m:r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1600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𝐸</m:t>
                                        </m:r>
                                      </m:e>
                                      <m:sub>
                                        <m:r>
                                          <a:rPr lang="en-US" altLang="ko-KR" sz="1600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0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r>
                                <a:rPr lang="en-US" altLang="ko-KR" sz="16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US" altLang="ko-KR" sz="16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altLang="ko-KR" sz="1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1600" i="1" smtClean="0">
                            <a:latin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16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num>
                      <m:den>
                        <m:r>
                          <a:rPr lang="en-US" altLang="ko-KR" sz="1600" i="1" smtClean="0">
                            <a:latin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160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en-US" altLang="ko-KR" sz="1600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US" altLang="ko-KR" sz="16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altLang="ko-KR" sz="16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sSup>
                                <m:sSupPr>
                                  <m:ctrlPr>
                                    <a:rPr lang="en-US" altLang="ko-KR" sz="160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sSup>
                                <m:sSupPr>
                                  <m:ctrlPr>
                                    <a:rPr lang="en-US" altLang="ko-KR" sz="160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r>
                                <a:rPr lang="en-US" altLang="ko-KR" sz="16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</m:m>
                      </m:e>
                    </m:d>
                  </m:oMath>
                </a14:m>
                <a:endParaRPr lang="en-US" altLang="ko-KR" sz="1600" dirty="0" smtClean="0"/>
              </a:p>
              <a:p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6330975" y="2190334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0975" y="2190334"/>
                <a:ext cx="518027" cy="49244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5449224" y="2438086"/>
                <a:ext cx="508536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9224" y="2438086"/>
                <a:ext cx="508536" cy="49244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7453099" y="3107774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99" y="3107774"/>
                <a:ext cx="518027" cy="49244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5840973" y="3953835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0973" y="3953835"/>
                <a:ext cx="518027" cy="492443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7453099" y="4509120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99" y="4509120"/>
                <a:ext cx="518027" cy="49244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그림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55244" y="2066709"/>
            <a:ext cx="3395538" cy="333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237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탄성력</a:t>
            </a:r>
            <a:r>
              <a:rPr lang="en-US" altLang="ko-KR" dirty="0" smtClean="0"/>
              <a:t>(Spring ver.)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US" altLang="ko-KR" sz="16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altLang="ko-KR" sz="16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ko-KR" sz="160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𝛻</m:t>
                              </m:r>
                              <m:sSub>
                                <m:sSubPr>
                                  <m:ctrlPr>
                                    <a:rPr lang="en-US" altLang="ko-KR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US" altLang="ko-KR" sz="1600" b="0" i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ko-KR" sz="160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𝛻</m:t>
                              </m:r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a:rPr lang="en-US" altLang="ko-KR" sz="160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𝛻</m:t>
                                    </m:r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1600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𝐸</m:t>
                                        </m:r>
                                      </m:e>
                                      <m:sub>
                                        <m:r>
                                          <a:rPr lang="en-US" altLang="ko-KR" sz="1600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0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smtClean="0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𝛻</m:t>
                                    </m:r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𝐸</m:t>
                                        </m:r>
                                      </m:e>
                                      <m:sub>
                                        <m:r>
                                          <a:rPr lang="en-US" altLang="ko-KR" sz="1600" b="0" i="1" smtClean="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r>
                                <a:rPr lang="en-US" altLang="ko-KR" sz="16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US" altLang="ko-KR" sz="16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altLang="ko-KR" sz="1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1600" i="1" smtClean="0">
                            <a:latin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16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num>
                      <m:den>
                        <m:r>
                          <a:rPr lang="en-US" altLang="ko-KR" sz="1600" i="1" smtClean="0">
                            <a:latin typeface="Cambria Math" panose="02040503050406030204" pitchFamily="18" charset="0"/>
                          </a:rPr>
                          <m:t>𝜕</m:t>
                        </m:r>
                        <m:r>
                          <a:rPr lang="en-US" altLang="ko-KR" sz="160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en-US" altLang="ko-KR" sz="1600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US" altLang="ko-KR" sz="16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US" altLang="ko-KR" sz="16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altLang="ko-KR" sz="16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US" altLang="ko-KR" sz="16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altLang="ko-KR" sz="1600" i="1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b="0" i="1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e>
                              <m:r>
                                <a:rPr lang="en-US" altLang="ko-KR" sz="1600" b="0" i="1" smtClean="0"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sSup>
                                <m:sSupPr>
                                  <m:ctrlPr>
                                    <a:rPr lang="en-US" altLang="ko-KR" sz="160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p>
                                      <m:sSupPr>
                                        <m:ctrlPr>
                                          <a:rPr lang="en-US" altLang="ko-KR" sz="1600" i="1" smtClean="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altLang="ko-KR" sz="160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𝛻</m:t>
                                        </m:r>
                                      </m:e>
                                      <m:sup>
                                        <m:r>
                                          <a:rPr lang="en-US" altLang="ko-KR" sz="160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𝐸</m:t>
                                        </m:r>
                                      </m:e>
                                      <m:sub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sSup>
                                <m:sSupPr>
                                  <m:ctrlPr>
                                    <a:rPr lang="en-US" altLang="ko-KR" sz="160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r>
                                <a:rPr lang="en-US" altLang="ko-KR" sz="16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𝛻</m:t>
                                  </m:r>
                                </m:e>
                                <m:sup>
                                  <m:r>
                                    <a:rPr lang="en-US" altLang="ko-KR" sz="160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ko-KR" sz="1600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  <m:m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p>
                                      <m:sSupPr>
                                        <m:ctrlP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altLang="ko-KR" sz="160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𝛻</m:t>
                                        </m:r>
                                      </m:e>
                                      <m:sup>
                                        <m:r>
                                          <a:rPr lang="en-US" altLang="ko-KR" sz="160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𝐸</m:t>
                                        </m:r>
                                      </m:e>
                                      <m:sub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m:rPr>
                                        <m:brk m:alnAt="7"/>
                                      </m:rP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3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ko-KR" sz="1600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a:rPr lang="en-US" altLang="ko-KR" sz="1600" i="1" smtClean="0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sSup>
                                      <m:sSupPr>
                                        <m:ctrlP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altLang="ko-KR" sz="160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𝛻</m:t>
                                        </m:r>
                                      </m:e>
                                      <m:sup>
                                        <m:r>
                                          <a:rPr lang="en-US" altLang="ko-KR" sz="1600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  <m:sSub>
                                      <m:sSubPr>
                                        <m:ctrlP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𝐸</m:t>
                                        </m:r>
                                      </m:e>
                                      <m:sub>
                                        <m:r>
                                          <a:rPr lang="en-US" altLang="ko-KR" sz="1600" i="1">
                                            <a:solidFill>
                                              <a:srgbClr val="00B05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altLang="ko-KR" sz="1600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mr>
                              </m:m>
                            </m:e>
                          </m:mr>
                        </m:m>
                      </m:e>
                    </m:d>
                  </m:oMath>
                </a14:m>
                <a:endParaRPr lang="en-US" altLang="ko-KR" sz="1600" dirty="0" smtClean="0"/>
              </a:p>
              <a:p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 r="-4072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6330975" y="2190334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0975" y="2190334"/>
                <a:ext cx="518027" cy="49244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5449224" y="2438086"/>
                <a:ext cx="508536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9224" y="2438086"/>
                <a:ext cx="508536" cy="49244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7453099" y="3107774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99" y="3107774"/>
                <a:ext cx="518027" cy="49244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5840973" y="3953835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0973" y="3953835"/>
                <a:ext cx="518027" cy="492443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7453099" y="4509120"/>
                <a:ext cx="51802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32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ko-KR" altLang="en-US" sz="32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99" y="4509120"/>
                <a:ext cx="518027" cy="49244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그림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0433" y="2066709"/>
            <a:ext cx="3422074" cy="336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50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탄성력</a:t>
            </a:r>
            <a:r>
              <a:rPr lang="en-US" altLang="ko-KR" dirty="0" smtClean="0"/>
              <a:t>(FEM ver.)</a:t>
            </a:r>
            <a:endParaRPr lang="ko-KR" altLang="en-US" dirty="0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57200" y="1600202"/>
            <a:ext cx="4618856" cy="4530725"/>
          </a:xfrm>
        </p:spPr>
        <p:txBody>
          <a:bodyPr/>
          <a:lstStyle/>
          <a:p>
            <a:r>
              <a:rPr lang="en-US" altLang="ko-KR" sz="2400" dirty="0" smtClean="0"/>
              <a:t>Element </a:t>
            </a:r>
            <a:r>
              <a:rPr lang="ko-KR" altLang="en-US" sz="2400" dirty="0" smtClean="0"/>
              <a:t>마다 힘을 계산</a:t>
            </a:r>
            <a:endParaRPr lang="en-US" altLang="ko-KR" sz="2400" dirty="0"/>
          </a:p>
          <a:p>
            <a:pPr lvl="1"/>
            <a:r>
              <a:rPr lang="ko-KR" altLang="en-US" sz="2000" dirty="0" smtClean="0"/>
              <a:t>좀 더 물리학적으로 정확한 모델을 넣을 수 있음</a:t>
            </a:r>
            <a:r>
              <a:rPr lang="en-US" altLang="ko-KR" sz="2000" dirty="0" smtClean="0"/>
              <a:t>.</a:t>
            </a:r>
          </a:p>
          <a:p>
            <a:pPr lvl="1"/>
            <a:r>
              <a:rPr lang="en-US" altLang="ko-KR" sz="2000" dirty="0" smtClean="0"/>
              <a:t>Young’s Modulus</a:t>
            </a:r>
          </a:p>
          <a:p>
            <a:pPr lvl="1"/>
            <a:r>
              <a:rPr lang="en-US" altLang="ko-KR" sz="2000" dirty="0" smtClean="0"/>
              <a:t>Poisson Ratio</a:t>
            </a:r>
          </a:p>
          <a:p>
            <a:pPr lvl="1"/>
            <a:r>
              <a:rPr lang="en-US" altLang="ko-KR" sz="2000" dirty="0" smtClean="0"/>
              <a:t>Volume Preserving</a:t>
            </a:r>
          </a:p>
          <a:p>
            <a:pPr lvl="1"/>
            <a:endParaRPr lang="ko-KR" altLang="en-US" sz="2000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1795" y="2030163"/>
            <a:ext cx="3402653" cy="334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40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탄성력</a:t>
            </a:r>
            <a:r>
              <a:rPr lang="en-US" altLang="ko-KR" dirty="0" smtClean="0"/>
              <a:t>(FEM ver.)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3"/>
                <a:ext cx="8075240" cy="2273494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ko-KR" altLang="en-US" sz="2400" dirty="0" smtClean="0"/>
                  <a:t>일 때 에너지를 디자인</a:t>
                </a:r>
                <a:r>
                  <a:rPr lang="en-US" altLang="ko-KR" sz="2400" dirty="0" smtClean="0"/>
                  <a:t>.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𝜙</m:t>
                        </m:r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</m:d>
                      </m:e>
                    </m:d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</m:d>
                  </m:oMath>
                </a14:m>
                <a:endParaRPr lang="en-US" altLang="ko-KR" sz="2000" b="0" dirty="0" smtClean="0"/>
              </a:p>
              <a:p>
                <a:pPr lvl="1"/>
                <a:r>
                  <a:rPr lang="ko-KR" altLang="en-US" sz="2000" dirty="0" smtClean="0"/>
                  <a:t>원래에 비해 얼마만큼 변형이 되었는가를 가지고 디자인</a:t>
                </a:r>
                <a:r>
                  <a:rPr lang="en-US" altLang="ko-KR" sz="2000" dirty="0" smtClean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= </m:t>
                    </m:r>
                    <m:d>
                      <m:d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ko-KR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altLang="ko-KR" sz="24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4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  <m:e>
                        <m:sSub>
                          <m:sSubPr>
                            <m:ctrlPr>
                              <a:rPr lang="en-US" altLang="ko-KR" sz="24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US" altLang="ko-KR" sz="24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altLang="ko-KR" sz="24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altLang="ko-KR" sz="24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altLang="ko-KR" sz="24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sz="24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sSup>
                      <m:sSupPr>
                        <m:ctrlP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̅"/>
                                <m:ctrlPr>
                                  <a:rPr lang="en-US" altLang="ko-KR" sz="2400" i="1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sSub>
                                  <m:sSubPr>
                                    <m:ctrlPr>
                                      <a:rPr lang="en-US" altLang="ko-KR" sz="2400" i="1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400" i="1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400" i="1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acc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US" altLang="ko-KR" sz="2400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sSub>
                                  <m:sSubPr>
                                    <m:ctrlPr>
                                      <a:rPr lang="en-US" altLang="ko-KR" sz="2400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400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400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sub>
                                </m:sSub>
                              </m:e>
                            </m:acc>
                          </m:e>
                          <m:e>
                            <m:acc>
                              <m:accPr>
                                <m:chr m:val="̅"/>
                                <m:ctrlPr>
                                  <a:rPr lang="en-US" altLang="ko-KR" sz="24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sSub>
                                  <m:sSubPr>
                                    <m:ctrlPr>
                                      <a:rPr lang="en-US" altLang="ko-KR" sz="24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4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4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acc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US" altLang="ko-KR" sz="2400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sSub>
                                  <m:sSubPr>
                                    <m:ctrlPr>
                                      <a:rPr lang="en-US" altLang="ko-KR" sz="2400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ko-KR" sz="2400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ko-KR" sz="2400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sub>
                                </m:sSub>
                              </m:e>
                            </m:acc>
                          </m:e>
                        </m:d>
                      </m:e>
                      <m:sup>
                        <m:r>
                          <a:rPr lang="en-US" altLang="ko-KR" sz="24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</m:oMath>
                </a14:m>
                <a:endParaRPr lang="en-US" altLang="ko-KR" sz="2000" dirty="0" smtClean="0"/>
              </a:p>
              <a:p>
                <a:pPr lvl="1"/>
                <a:r>
                  <a:rPr lang="en-US" altLang="ko-KR" sz="2000" dirty="0" smtClean="0"/>
                  <a:t>Deformation Gradient</a:t>
                </a:r>
              </a:p>
              <a:p>
                <a:pPr lvl="1"/>
                <a:endParaRPr lang="ko-KR" altLang="en-US" sz="2000" dirty="0"/>
              </a:p>
              <a:p>
                <a:endParaRPr lang="ko-KR" altLang="en-US" sz="24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3"/>
                <a:ext cx="8075240" cy="2273494"/>
              </a:xfrm>
              <a:blipFill>
                <a:blip r:embed="rId3"/>
                <a:stretch>
                  <a:fillRect l="-453" t="-215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그림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71" y="4006134"/>
            <a:ext cx="5998043" cy="215573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1173555" y="6161867"/>
                <a:ext cx="874407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3555" y="6161867"/>
                <a:ext cx="874407" cy="369332"/>
              </a:xfrm>
              <a:prstGeom prst="rect">
                <a:avLst/>
              </a:prstGeom>
              <a:blipFill>
                <a:blip r:embed="rId5"/>
                <a:stretch>
                  <a:fillRect l="-6294" r="-2098" b="-1833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5192139" y="6161867"/>
                <a:ext cx="83080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2139" y="6161867"/>
                <a:ext cx="830804" cy="369332"/>
              </a:xfrm>
              <a:prstGeom prst="rect">
                <a:avLst/>
              </a:prstGeom>
              <a:blipFill>
                <a:blip r:embed="rId6"/>
                <a:stretch>
                  <a:fillRect l="-5882" r="-2206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1907704" y="4892081"/>
                <a:ext cx="38805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US" altLang="ko-KR" sz="2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altLang="ko-KR" sz="2400" b="0" i="1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ko-KR" sz="2400" b="0" i="1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ko-KR" sz="2400" b="0" i="1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ko-KR" altLang="en-US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4892081"/>
                <a:ext cx="388055" cy="369332"/>
              </a:xfrm>
              <a:prstGeom prst="rect">
                <a:avLst/>
              </a:prstGeom>
              <a:blipFill>
                <a:blip r:embed="rId7"/>
                <a:stretch>
                  <a:fillRect l="-9375" r="-4688" b="-1833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1043608" y="4144788"/>
                <a:ext cx="380938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US" altLang="ko-KR" sz="24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altLang="ko-KR" sz="24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ko-KR" sz="24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ko-KR" sz="24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ko-KR" altLang="en-US" sz="24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144788"/>
                <a:ext cx="380938" cy="369332"/>
              </a:xfrm>
              <a:prstGeom prst="rect">
                <a:avLst/>
              </a:prstGeom>
              <a:blipFill>
                <a:blip r:embed="rId8"/>
                <a:stretch>
                  <a:fillRect l="-7937" r="-4762" b="-1639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979527" y="5414574"/>
                <a:ext cx="38805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US" altLang="ko-KR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altLang="ko-KR" sz="24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ko-KR" sz="24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ko-KR" sz="24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ko-KR" altLang="en-US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527" y="5414574"/>
                <a:ext cx="388055" cy="369332"/>
              </a:xfrm>
              <a:prstGeom prst="rect">
                <a:avLst/>
              </a:prstGeom>
              <a:blipFill>
                <a:blip r:embed="rId9"/>
                <a:stretch>
                  <a:fillRect l="-9524" r="-6349" b="-1639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4494820" y="5089403"/>
                <a:ext cx="38805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4820" y="5089403"/>
                <a:ext cx="388055" cy="369332"/>
              </a:xfrm>
              <a:prstGeom prst="rect">
                <a:avLst/>
              </a:prstGeom>
              <a:blipFill>
                <a:blip r:embed="rId10"/>
                <a:stretch>
                  <a:fillRect l="-7813" r="-4688" b="-1833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/>
              <p:cNvSpPr txBox="1"/>
              <p:nvPr/>
            </p:nvSpPr>
            <p:spPr>
              <a:xfrm>
                <a:off x="5508104" y="3960122"/>
                <a:ext cx="380938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24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24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ko-KR" altLang="en-US" sz="24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960122"/>
                <a:ext cx="380938" cy="369332"/>
              </a:xfrm>
              <a:prstGeom prst="rect">
                <a:avLst/>
              </a:prstGeom>
              <a:blipFill>
                <a:blip r:embed="rId11"/>
                <a:stretch>
                  <a:fillRect l="-9677" r="-6452" b="-1833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5940152" y="5301128"/>
                <a:ext cx="38805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sz="2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2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ko-KR" sz="2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ko-KR" altLang="en-US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5301128"/>
                <a:ext cx="388055" cy="369332"/>
              </a:xfrm>
              <a:prstGeom prst="rect">
                <a:avLst/>
              </a:prstGeom>
              <a:blipFill>
                <a:blip r:embed="rId12"/>
                <a:stretch>
                  <a:fillRect l="-7813" r="-4688" b="-18333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2987824" y="4365104"/>
                <a:ext cx="730841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4365104"/>
                <a:ext cx="730841" cy="369332"/>
              </a:xfrm>
              <a:prstGeom prst="rect">
                <a:avLst/>
              </a:prstGeom>
              <a:blipFill>
                <a:blip r:embed="rId13"/>
                <a:stretch>
                  <a:fillRect l="-13333" r="-14167" b="-37705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6394507" y="4383587"/>
                <a:ext cx="2126095" cy="83099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altLang="ko-KR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altLang="ko-KR" i="1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US" altLang="ko-KR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acc>
                  </m:oMath>
                </a14:m>
                <a:r>
                  <a:rPr lang="en-US" altLang="ko-KR" dirty="0"/>
                  <a:t>) 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altLang="ko-KR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r>
                      <a:rPr lang="en-US" altLang="ko-KR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acc>
                      <m:accPr>
                        <m:chr m:val="̅"/>
                        <m:ctrlPr>
                          <a:rPr lang="en-US" altLang="ko-KR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acc>
                    <m:r>
                      <a:rPr lang="en-US" altLang="ko-KR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a:rPr lang="en-US" altLang="ko-KR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𝑏</m:t>
                    </m:r>
                  </m:oMath>
                </a14:m>
                <a:endParaRPr lang="en-US" altLang="ko-KR" dirty="0"/>
              </a:p>
              <a:p>
                <a14:m>
                  <m:oMath xmlns:m="http://schemas.openxmlformats.org/officeDocument/2006/math">
                    <m:r>
                      <a:rPr lang="en-US" altLang="ko-KR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altLang="ko-KR" i="1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US" altLang="ko-KR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acc>
                  </m:oMath>
                </a14:m>
                <a:r>
                  <a:rPr lang="en-US" altLang="ko-KR" dirty="0"/>
                  <a:t>) 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acc>
                      <m:accPr>
                        <m:chr m:val="̅"/>
                        <m:ctrlPr>
                          <a:rPr lang="en-US" altLang="ko-KR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acc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𝑏</m:t>
                    </m:r>
                  </m:oMath>
                </a14:m>
                <a:endParaRPr lang="en-US" altLang="ko-KR" dirty="0"/>
              </a:p>
              <a:p>
                <a14:m>
                  <m:oMath xmlns:m="http://schemas.openxmlformats.org/officeDocument/2006/math">
                    <m:r>
                      <a:rPr lang="en-US" altLang="ko-KR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altLang="ko-KR" i="1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US" altLang="ko-KR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i="1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acc>
                  </m:oMath>
                </a14:m>
                <a:r>
                  <a:rPr lang="en-US" altLang="ko-KR" dirty="0" smtClean="0"/>
                  <a:t>) </a:t>
                </a:r>
                <a:r>
                  <a:rPr lang="en-US" altLang="ko-KR" dirty="0"/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ko-KR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acc>
                      <m:accPr>
                        <m:chr m:val="̅"/>
                        <m:ctrlPr>
                          <a:rPr lang="en-US" altLang="ko-KR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i="1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i="1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altLang="ko-KR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acc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a:rPr lang="en-US" altLang="ko-K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𝑏</m:t>
                    </m:r>
                  </m:oMath>
                </a14:m>
                <a:endParaRPr lang="en-US" altLang="ko-KR" dirty="0"/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4507" y="4383587"/>
                <a:ext cx="2126095" cy="830997"/>
              </a:xfrm>
              <a:prstGeom prst="rect">
                <a:avLst/>
              </a:prstGeom>
              <a:blipFill>
                <a:blip r:embed="rId14"/>
                <a:stretch>
                  <a:fillRect l="-5158" t="-9559" r="-287" b="-16912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179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Deformation Gradient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4777577" y="5521586"/>
                <a:ext cx="120520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(90°)</m:t>
                      </m:r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577" y="5521586"/>
                <a:ext cx="1205202" cy="276999"/>
              </a:xfrm>
              <a:prstGeom prst="rect">
                <a:avLst/>
              </a:prstGeom>
              <a:blipFill>
                <a:blip r:embed="rId3"/>
                <a:stretch>
                  <a:fillRect l="-4061" r="-7107" b="-3777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4788024" y="2132856"/>
                <a:ext cx="61106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𝐼</m:t>
                      </m:r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132856"/>
                <a:ext cx="611065" cy="276999"/>
              </a:xfrm>
              <a:prstGeom prst="rect">
                <a:avLst/>
              </a:prstGeom>
              <a:blipFill>
                <a:blip r:embed="rId4"/>
                <a:stretch>
                  <a:fillRect l="-6931" r="-5941" b="-8889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4776069" y="3734760"/>
                <a:ext cx="1229246" cy="4619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ko-KR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altLang="ko-KR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altLang="ko-KR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altLang="ko-KR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altLang="ko-KR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6069" y="3734760"/>
                <a:ext cx="1229246" cy="46192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그림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576" y="1549525"/>
            <a:ext cx="3749460" cy="4924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94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탄성력</a:t>
            </a:r>
            <a:r>
              <a:rPr lang="en-US" altLang="ko-KR" dirty="0" smtClean="0"/>
              <a:t>(FEM ver.)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ko-KR" altLang="en-US" sz="2400" dirty="0" smtClean="0"/>
                  <a:t>에너지를 디자인하는 방식에 </a:t>
                </a:r>
                <a:r>
                  <a:rPr lang="ko-KR" altLang="en-US" sz="2400" dirty="0"/>
                  <a:t>따라 물리적인 특성이 </a:t>
                </a:r>
                <a:r>
                  <a:rPr lang="ko-KR" altLang="en-US" sz="2400" dirty="0" smtClean="0"/>
                  <a:t>달라짐</a:t>
                </a:r>
                <a:r>
                  <a:rPr lang="en-US" altLang="ko-KR" sz="2400" dirty="0"/>
                  <a:t>.</a:t>
                </a:r>
                <a:endParaRPr lang="en-US" altLang="ko-KR" sz="2400" b="0" dirty="0" smtClean="0">
                  <a:latin typeface="Cambria Math" panose="02040503050406030204" pitchFamily="18" charset="0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</m:d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𝜇</m:t>
                    </m:r>
                    <m:sSup>
                      <m:sSup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𝐹</m:t>
                            </m:r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</m:d>
                      </m:e>
                      <m: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altLang="ko-KR" sz="2000" b="0" dirty="0" smtClean="0"/>
                  <a:t> : </a:t>
                </a:r>
                <a:r>
                  <a:rPr lang="en-US" altLang="ko-KR" sz="2000" b="0" dirty="0" err="1" smtClean="0"/>
                  <a:t>Corotate</a:t>
                </a:r>
                <a:r>
                  <a:rPr lang="en-US" altLang="ko-KR" sz="2000" b="0" dirty="0" smtClean="0"/>
                  <a:t> model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</m:d>
                    <m:r>
                      <a:rPr lang="en-US" altLang="ko-KR" sz="20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𝜇</m:t>
                    </m:r>
                    <m:r>
                      <m:rPr>
                        <m:sty m:val="p"/>
                      </m:rPr>
                      <a:rPr lang="en-US" altLang="ko-KR" sz="2000" b="0" i="0" smtClean="0">
                        <a:latin typeface="Cambria Math" panose="02040503050406030204" pitchFamily="18" charset="0"/>
                      </a:rPr>
                      <m:t>tr</m:t>
                    </m:r>
                    <m:d>
                      <m:d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p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p>
                        </m:s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</m:d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𝜇</m:t>
                    </m:r>
                    <m:func>
                      <m:func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ln</m:t>
                        </m:r>
                      </m:fName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en-US" altLang="ko-KR" sz="2000" b="0" i="0" smtClean="0">
                                <a:latin typeface="Cambria Math" panose="02040503050406030204" pitchFamily="18" charset="0"/>
                              </a:rPr>
                              <m:t>J</m:t>
                            </m:r>
                          </m:e>
                        </m:d>
                      </m:e>
                    </m:func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𝑘</m:t>
                    </m:r>
                    <m:sSup>
                      <m:sSup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unc>
                              <m:funcPr>
                                <m:ctrlP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US" altLang="ko-KR" sz="2000" b="0" i="0" smtClean="0">
                                    <a:latin typeface="Cambria Math" panose="02040503050406030204" pitchFamily="18" charset="0"/>
                                  </a:rPr>
                                  <m:t>ln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US" altLang="ko-KR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altLang="ko-KR" sz="2000" b="0" i="0" smtClean="0">
                                        <a:latin typeface="Cambria Math" panose="02040503050406030204" pitchFamily="18" charset="0"/>
                                      </a:rPr>
                                      <m:t>J</m:t>
                                    </m:r>
                                  </m:e>
                                </m:d>
                              </m:e>
                            </m:func>
                          </m:e>
                        </m:d>
                      </m:e>
                      <m: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en-US" altLang="ko-KR" sz="2000" b="0" i="0" smtClean="0">
                        <a:latin typeface="Cambria Math" panose="02040503050406030204" pitchFamily="18" charset="0"/>
                      </a:rPr>
                      <m:t>J</m:t>
                    </m:r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</m:d>
                      </m:e>
                    </m:func>
                  </m:oMath>
                </a14:m>
                <a:r>
                  <a:rPr lang="en-US" altLang="ko-KR" sz="2000" b="0" dirty="0" smtClean="0"/>
                  <a:t>: </a:t>
                </a:r>
                <a:r>
                  <a:rPr lang="en-US" altLang="ko-KR" sz="2000" b="0" dirty="0" err="1" smtClean="0"/>
                  <a:t>Neohookean</a:t>
                </a:r>
                <a:r>
                  <a:rPr lang="en-US" altLang="ko-KR" sz="2000" b="0" dirty="0" smtClean="0"/>
                  <a:t> elastic model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</m:d>
                    <m:r>
                      <a:rPr lang="en-US" altLang="ko-KR" sz="2000" i="1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US" altLang="ko-KR" sz="2000" b="0" dirty="0" smtClean="0"/>
                  <a:t> …</a:t>
                </a:r>
              </a:p>
              <a:p>
                <a:endParaRPr lang="ko-KR" altLang="en-US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444" t="-1077" r="-519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252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그림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390" y="3970069"/>
            <a:ext cx="6672648" cy="2254754"/>
          </a:xfrm>
          <a:prstGeom prst="rect">
            <a:avLst/>
          </a:pr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err="1" smtClean="0"/>
              <a:t>Corotate</a:t>
            </a:r>
            <a:r>
              <a:rPr lang="en-US" altLang="ko-KR" dirty="0" smtClean="0"/>
              <a:t> FEM model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2"/>
                <a:ext cx="8229600" cy="198799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</m:d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𝜇</m:t>
                    </m:r>
                    <m:sSup>
                      <m:sSup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</m:d>
                      </m:e>
                      <m:sup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ko-KR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𝜇</m:t>
                    </m:r>
                    <m:sSup>
                      <m:sSup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altLang="ko-KR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</m:d>
                      </m:e>
                      <m:sup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US" altLang="ko-KR" sz="2400" dirty="0" smtClean="0"/>
              </a:p>
              <a:p>
                <a:r>
                  <a:rPr lang="en-US" altLang="ko-KR" sz="2400" dirty="0" smtClean="0"/>
                  <a:t>Deformation Gradient</a:t>
                </a:r>
                <a:r>
                  <a:rPr lang="ko-KR" altLang="en-US" sz="2400" dirty="0" smtClean="0"/>
                  <a:t>를 회전</a:t>
                </a:r>
                <a:r>
                  <a:rPr lang="en-US" altLang="ko-KR" sz="2400" dirty="0" smtClean="0"/>
                  <a:t>+</a:t>
                </a:r>
                <a:r>
                  <a:rPr lang="ko-KR" altLang="en-US" sz="2400" dirty="0" smtClean="0"/>
                  <a:t>스케일링 으로 나눔</a:t>
                </a:r>
                <a:r>
                  <a:rPr lang="en-US" altLang="ko-KR" sz="2400" dirty="0" smtClean="0"/>
                  <a:t>.</a:t>
                </a:r>
              </a:p>
              <a:p>
                <a:pPr lvl="1"/>
                <a:r>
                  <a:rPr lang="ko-KR" altLang="en-US" sz="2000" dirty="0" smtClean="0"/>
                  <a:t>탄성 에너지는 회전에 대해 영향을 안받음</a:t>
                </a:r>
                <a:r>
                  <a:rPr lang="en-US" altLang="ko-KR" sz="2000" dirty="0" smtClean="0"/>
                  <a:t>.(Rotation Invariant)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altLang="ko-KR" sz="2000" i="1">
                        <a:latin typeface="Cambria Math" panose="02040503050406030204" pitchFamily="18" charset="0"/>
                      </a:rPr>
                      <m:t>𝑆</m:t>
                    </m:r>
                  </m:oMath>
                </a14:m>
                <a:r>
                  <a:rPr lang="ko-KR" altLang="en-US" sz="2000" dirty="0" smtClean="0"/>
                  <a:t>가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ko-KR" sz="2000" b="0" i="0" smtClean="0">
                        <a:latin typeface="Cambria Math" panose="02040503050406030204" pitchFamily="18" charset="0"/>
                      </a:rPr>
                      <m:t>I</m:t>
                    </m:r>
                  </m:oMath>
                </a14:m>
                <a:r>
                  <a:rPr lang="ko-KR" altLang="en-US" sz="2000" dirty="0" err="1" smtClean="0"/>
                  <a:t>일때</a:t>
                </a:r>
                <a:r>
                  <a:rPr lang="ko-KR" altLang="en-US" sz="2000" dirty="0" smtClean="0"/>
                  <a:t> 에너지는 </a:t>
                </a:r>
                <a:r>
                  <a:rPr lang="en-US" altLang="ko-KR" sz="2000" dirty="0" smtClean="0"/>
                  <a:t>0.</a:t>
                </a:r>
              </a:p>
              <a:p>
                <a:pPr lvl="1"/>
                <a:r>
                  <a:rPr lang="en-US" altLang="ko-KR" sz="2000" dirty="0" smtClean="0"/>
                  <a:t>SVD, Polar decomposition</a:t>
                </a:r>
              </a:p>
              <a:p>
                <a:pPr lvl="1"/>
                <a:endParaRPr lang="ko-KR" altLang="en-US" sz="20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2"/>
                <a:ext cx="8229600" cy="1987995"/>
              </a:xfrm>
              <a:blipFill>
                <a:blip r:embed="rId4"/>
                <a:stretch>
                  <a:fillRect l="-444" b="-1319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231342" y="5724204"/>
                <a:ext cx="58618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16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1342" y="5724204"/>
                <a:ext cx="586186" cy="246221"/>
              </a:xfrm>
              <a:prstGeom prst="rect">
                <a:avLst/>
              </a:prstGeom>
              <a:blipFill>
                <a:blip r:embed="rId5"/>
                <a:stretch>
                  <a:fillRect l="-6250" r="-2083" b="-175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5771880" y="5724204"/>
                <a:ext cx="557652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ko-KR" altLang="en-US" sz="1600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1880" y="5724204"/>
                <a:ext cx="557652" cy="246221"/>
              </a:xfrm>
              <a:prstGeom prst="rect">
                <a:avLst/>
              </a:prstGeom>
              <a:blipFill>
                <a:blip r:embed="rId6"/>
                <a:stretch>
                  <a:fillRect l="-6593" r="-2198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3751622" y="5866252"/>
                <a:ext cx="28456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𝐹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1622" y="5866252"/>
                <a:ext cx="284565" cy="369332"/>
              </a:xfrm>
              <a:prstGeom prst="rect">
                <a:avLst/>
              </a:prstGeom>
              <a:blipFill>
                <a:blip r:embed="rId7"/>
                <a:stretch>
                  <a:fillRect l="-21277" r="-19149" b="-9836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2815518" y="3600737"/>
                <a:ext cx="289566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𝑅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5518" y="3600737"/>
                <a:ext cx="289566" cy="369332"/>
              </a:xfrm>
              <a:prstGeom prst="rect">
                <a:avLst/>
              </a:prstGeom>
              <a:blipFill>
                <a:blip r:embed="rId8"/>
                <a:stretch>
                  <a:fillRect l="-23404" r="-19149" b="-1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6084168" y="3635972"/>
                <a:ext cx="254492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𝑆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635972"/>
                <a:ext cx="254492" cy="369332"/>
              </a:xfrm>
              <a:prstGeom prst="rect">
                <a:avLst/>
              </a:prstGeom>
              <a:blipFill>
                <a:blip r:embed="rId9"/>
                <a:stretch>
                  <a:fillRect l="-23810" r="-21429" b="-9836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7636961" y="4875767"/>
                <a:ext cx="1049839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𝑅𝑆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6961" y="4875767"/>
                <a:ext cx="1049839" cy="369332"/>
              </a:xfrm>
              <a:prstGeom prst="rect">
                <a:avLst/>
              </a:prstGeom>
              <a:blipFill>
                <a:blip r:embed="rId10"/>
                <a:stretch>
                  <a:fillRect l="-5814" r="-4651" b="-1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192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err="1" smtClean="0"/>
              <a:t>Neohookean</a:t>
            </a:r>
            <a:r>
              <a:rPr lang="en-US" altLang="ko-KR" dirty="0" smtClean="0"/>
              <a:t> Model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US" altLang="ko-KR" sz="240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</m:d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𝜇</m:t>
                    </m:r>
                    <m:r>
                      <m:rPr>
                        <m:sty m:val="p"/>
                      </m:rPr>
                      <a:rPr lang="en-US" altLang="ko-KR" sz="2400">
                        <a:latin typeface="Cambria Math" panose="02040503050406030204" pitchFamily="18" charset="0"/>
                      </a:rPr>
                      <m:t>tr</m:t>
                    </m:r>
                    <m:d>
                      <m:d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p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p>
                        </m:sSup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𝐹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</m:d>
                    <m:r>
                      <a:rPr lang="en-US" altLang="ko-KR" sz="2400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𝜇</m:t>
                    </m:r>
                    <m:func>
                      <m:func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400">
                            <a:latin typeface="Cambria Math" panose="02040503050406030204" pitchFamily="18" charset="0"/>
                          </a:rPr>
                          <m:t>ln</m:t>
                        </m:r>
                      </m:fName>
                      <m:e>
                        <m:d>
                          <m:dPr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en-US" altLang="ko-KR" sz="2400">
                                <a:latin typeface="Cambria Math" panose="02040503050406030204" pitchFamily="18" charset="0"/>
                              </a:rPr>
                              <m:t>J</m:t>
                            </m:r>
                          </m:e>
                        </m:d>
                      </m:e>
                    </m:func>
                    <m:r>
                      <a:rPr lang="en-US" altLang="ko-KR" sz="2400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altLang="ko-KR" sz="2400" i="1">
                        <a:latin typeface="Cambria Math" panose="02040503050406030204" pitchFamily="18" charset="0"/>
                      </a:rPr>
                      <m:t>𝑘</m:t>
                    </m:r>
                    <m:sSup>
                      <m:sSup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unc>
                              <m:funcPr>
                                <m:ctrlP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US" altLang="ko-KR" sz="2400">
                                    <a:latin typeface="Cambria Math" panose="02040503050406030204" pitchFamily="18" charset="0"/>
                                  </a:rPr>
                                  <m:t>ln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altLang="ko-KR" sz="2400">
                                        <a:latin typeface="Cambria Math" panose="02040503050406030204" pitchFamily="18" charset="0"/>
                                      </a:rPr>
                                      <m:t>J</m:t>
                                    </m:r>
                                  </m:e>
                                </m:d>
                              </m:e>
                            </m:func>
                          </m:e>
                        </m:d>
                      </m:e>
                      <m:sup>
                        <m:r>
                          <a:rPr lang="en-US" altLang="ko-KR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altLang="ko-KR" sz="2400" i="1">
                        <a:latin typeface="Cambria Math" panose="02040503050406030204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en-US" altLang="ko-KR" sz="2400">
                        <a:latin typeface="Cambria Math" panose="02040503050406030204" pitchFamily="18" charset="0"/>
                      </a:rPr>
                      <m:t>J</m:t>
                    </m:r>
                    <m:r>
                      <a:rPr lang="en-US" altLang="ko-KR" sz="2400" i="1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40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d>
                          <m:dPr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</m:d>
                      </m:e>
                    </m:func>
                  </m:oMath>
                </a14:m>
                <a:endParaRPr lang="en-US" altLang="ko-KR" sz="2400" dirty="0" smtClean="0"/>
              </a:p>
              <a:p>
                <a:pPr lvl="1"/>
                <a:r>
                  <a:rPr lang="ko-KR" altLang="en-US" sz="2000" dirty="0" smtClean="0"/>
                  <a:t>이 모델도 </a:t>
                </a:r>
                <a:r>
                  <a:rPr lang="en-US" altLang="ko-KR" sz="2000" dirty="0" smtClean="0"/>
                  <a:t>Rotation Invariant</a:t>
                </a: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ko-KR" sz="2000">
                        <a:latin typeface="Cambria Math" panose="02040503050406030204" pitchFamily="18" charset="0"/>
                      </a:rPr>
                      <m:t>tr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US" altLang="ko-KR" sz="20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p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p>
                        </m:sSup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𝐹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</m:d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US" altLang="ko-KR" sz="2000">
                        <a:latin typeface="Cambria Math" panose="02040503050406030204" pitchFamily="18" charset="0"/>
                      </a:rPr>
                      <m:t>tr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US" altLang="ko-KR" sz="20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p>
                              <m:sSupPr>
                                <m:ctrlP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  <m:t>𝑆</m:t>
                                </m:r>
                              </m:e>
                              <m:sup>
                                <m:r>
                                  <a:rPr lang="en-US" altLang="ko-KR" sz="2000" b="0" i="1" smtClean="0">
                                    <a:latin typeface="Cambria Math" panose="02040503050406030204" pitchFamily="18" charset="0"/>
                                  </a:rPr>
                                  <m:t>𝑇</m:t>
                                </m:r>
                              </m:sup>
                            </m:sSup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p>
                        </m:s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𝑅𝑆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</m:d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US" altLang="ko-KR" sz="2000">
                        <a:latin typeface="Cambria Math" panose="02040503050406030204" pitchFamily="18" charset="0"/>
                      </a:rPr>
                      <m:t>tr</m:t>
                    </m:r>
                    <m:d>
                      <m:d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US" altLang="ko-KR" sz="20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p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p>
                        </m:sSup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20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</m:d>
                  </m:oMath>
                </a14:m>
                <a:endParaRPr lang="en-US" altLang="ko-KR" sz="2000" dirty="0" smtClean="0"/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ko-KR" sz="2000">
                        <a:latin typeface="Cambria Math" panose="02040503050406030204" pitchFamily="18" charset="0"/>
                      </a:rPr>
                      <m:t>J</m:t>
                    </m:r>
                    <m:r>
                      <a:rPr lang="en-US" altLang="ko-KR" sz="2000" i="1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altLang="ko-KR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d>
                          <m:dPr>
                            <m:ctrlPr>
                              <a:rPr lang="en-US" altLang="ko-KR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</m:d>
                      </m:e>
                    </m:func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𝑅𝑆</m:t>
                            </m:r>
                          </m:e>
                        </m:d>
                      </m:e>
                    </m:func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  <m:func>
                      <m:func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d>
                      </m:e>
                    </m:func>
                    <m:r>
                      <a:rPr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det</m:t>
                        </m:r>
                      </m:fName>
                      <m:e>
                        <m:d>
                          <m:dPr>
                            <m:ctrlP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ko-KR" sz="2000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d>
                      </m:e>
                    </m:func>
                  </m:oMath>
                </a14:m>
                <a:r>
                  <a:rPr lang="en-US" altLang="ko-KR" sz="2000" dirty="0" smtClean="0"/>
                  <a:t> : Volume</a:t>
                </a:r>
              </a:p>
              <a:p>
                <a:pPr lvl="1"/>
                <a:endParaRPr lang="en-US" altLang="ko-KR" sz="2000" dirty="0" smtClean="0"/>
              </a:p>
              <a:p>
                <a:pPr lvl="1"/>
                <a:endParaRPr lang="ko-KR" altLang="en-US" sz="20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그림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390" y="3970069"/>
            <a:ext cx="6672648" cy="225475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231342" y="5724204"/>
                <a:ext cx="58618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ko-KR" altLang="en-US" sz="16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1342" y="5724204"/>
                <a:ext cx="586186" cy="246221"/>
              </a:xfrm>
              <a:prstGeom prst="rect">
                <a:avLst/>
              </a:prstGeom>
              <a:blipFill>
                <a:blip r:embed="rId5"/>
                <a:stretch>
                  <a:fillRect l="-6250" r="-2083" b="-175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5771880" y="5724204"/>
                <a:ext cx="557652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altLang="ko-KR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US" altLang="ko-KR" sz="16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ko-KR" altLang="en-US" sz="1600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1880" y="5724204"/>
                <a:ext cx="557652" cy="246221"/>
              </a:xfrm>
              <a:prstGeom prst="rect">
                <a:avLst/>
              </a:prstGeom>
              <a:blipFill>
                <a:blip r:embed="rId6"/>
                <a:stretch>
                  <a:fillRect l="-6593" r="-2198" b="-2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3751622" y="5866252"/>
                <a:ext cx="28456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𝐹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1622" y="5866252"/>
                <a:ext cx="284565" cy="369332"/>
              </a:xfrm>
              <a:prstGeom prst="rect">
                <a:avLst/>
              </a:prstGeom>
              <a:blipFill>
                <a:blip r:embed="rId7"/>
                <a:stretch>
                  <a:fillRect l="-21277" r="-19149" b="-9836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2815518" y="3600737"/>
                <a:ext cx="289566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𝑅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5518" y="3600737"/>
                <a:ext cx="289566" cy="369332"/>
              </a:xfrm>
              <a:prstGeom prst="rect">
                <a:avLst/>
              </a:prstGeom>
              <a:blipFill>
                <a:blip r:embed="rId8"/>
                <a:stretch>
                  <a:fillRect l="-23404" r="-19149" b="-1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6084168" y="3635972"/>
                <a:ext cx="254492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𝑆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635972"/>
                <a:ext cx="254492" cy="369332"/>
              </a:xfrm>
              <a:prstGeom prst="rect">
                <a:avLst/>
              </a:prstGeom>
              <a:blipFill>
                <a:blip r:embed="rId9"/>
                <a:stretch>
                  <a:fillRect l="-23810" r="-21429" b="-9836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7636961" y="4875767"/>
                <a:ext cx="1049839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ko-KR" sz="2400" b="0" i="1" smtClean="0">
                          <a:latin typeface="Cambria Math" panose="02040503050406030204" pitchFamily="18" charset="0"/>
                        </a:rPr>
                        <m:t>𝑅𝑆</m:t>
                      </m:r>
                    </m:oMath>
                  </m:oMathPara>
                </a14:m>
                <a:endParaRPr lang="ko-KR" altLang="en-US" sz="2400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6961" y="4875767"/>
                <a:ext cx="1049839" cy="369332"/>
              </a:xfrm>
              <a:prstGeom prst="rect">
                <a:avLst/>
              </a:prstGeom>
              <a:blipFill>
                <a:blip r:embed="rId10"/>
                <a:stretch>
                  <a:fillRect l="-5814" r="-4651" b="-1000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1329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4(FEM </a:t>
            </a:r>
            <a:r>
              <a:rPr lang="ko-KR" altLang="en-US" dirty="0" smtClean="0"/>
              <a:t>시뮬레이션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4" name="KakaoTalk_Video_20171209_2212_40_663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50988" y="1600200"/>
            <a:ext cx="6040437" cy="4530725"/>
          </a:xfrm>
        </p:spPr>
      </p:pic>
    </p:spTree>
    <p:extLst>
      <p:ext uri="{BB962C8B-B14F-4D97-AF65-F5344CB8AC3E}">
        <p14:creationId xmlns:p14="http://schemas.microsoft.com/office/powerpoint/2010/main" val="2596910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5(Coupling)</a:t>
            </a:r>
            <a:endParaRPr lang="ko-KR" altLang="en-US" dirty="0"/>
          </a:p>
        </p:txBody>
      </p:sp>
      <p:pic>
        <p:nvPicPr>
          <p:cNvPr id="4" name="KakaoTalk_Video_20171209_2213_41_84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06638" y="1600200"/>
            <a:ext cx="4530725" cy="4530725"/>
          </a:xfrm>
        </p:spPr>
      </p:pic>
    </p:spTree>
    <p:extLst>
      <p:ext uri="{BB962C8B-B14F-4D97-AF65-F5344CB8AC3E}">
        <p14:creationId xmlns:p14="http://schemas.microsoft.com/office/powerpoint/2010/main" val="28397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제어</a:t>
            </a:r>
            <a:endParaRPr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ko-KR" altLang="en-US" sz="2400" dirty="0" smtClean="0"/>
                  <a:t>상황에 맞게 </a:t>
                </a:r>
                <a:r>
                  <a:rPr lang="ko-KR" altLang="en-US" sz="2400" dirty="0"/>
                  <a:t>근육을 </a:t>
                </a:r>
                <a:r>
                  <a:rPr lang="ko-KR" altLang="en-US" sz="2400" dirty="0" smtClean="0"/>
                  <a:t>적절히 흥분시키는 제어기술이 필요</a:t>
                </a:r>
                <a:r>
                  <a:rPr lang="en-US" altLang="ko-KR" sz="2400" dirty="0" smtClean="0"/>
                  <a:t>.</a:t>
                </a:r>
              </a:p>
              <a:p>
                <a:pPr lvl="1"/>
                <a:r>
                  <a:rPr lang="ko-KR" altLang="en-US" sz="2000" dirty="0" smtClean="0"/>
                  <a:t>근골격모델과 로봇이 가장 큰 다른 점</a:t>
                </a:r>
                <a:r>
                  <a:rPr lang="en-US" altLang="ko-KR" sz="2000" dirty="0" smtClean="0"/>
                  <a:t>.</a:t>
                </a:r>
              </a:p>
              <a:p>
                <a14:m>
                  <m:oMath xmlns:m="http://schemas.openxmlformats.org/officeDocument/2006/math">
                    <m:m>
                      <m:mPr>
                        <m:mcs>
                          <m:mc>
                            <m:mcPr>
                              <m:count m:val="1"/>
                              <m:mcJc m:val="center"/>
                            </m:mcPr>
                          </m:mc>
                        </m:mcs>
                        <m:ctrlPr>
                          <a:rPr lang="en-US" altLang="ko-KR" sz="2400" i="1">
                            <a:latin typeface="Cambria Math" panose="02040503050406030204" pitchFamily="18" charset="0"/>
                          </a:rPr>
                        </m:ctrlPr>
                      </m:mPr>
                      <m:mr>
                        <m:e>
                          <m:func>
                            <m:funcPr>
                              <m:ctrlPr>
                                <a:rPr lang="en-US" altLang="ko-KR" sz="24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  <m:brk m:alnAt="7"/>
                                    </m:rPr>
                                    <a:rPr lang="en-US" altLang="ko-KR" sz="240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altLang="ko-KR" sz="2400">
                                      <a:latin typeface="Cambria Math" panose="02040503050406030204" pitchFamily="18" charset="0"/>
                                    </a:rPr>
                                    <m:t>in</m:t>
                                  </m:r>
                                </m:e>
                                <m:lim>
                                  <m:r>
                                    <m:rPr>
                                      <m:brk m:alnAt="7"/>
                                    </m:r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  <m: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acc>
                                    <m:accPr>
                                      <m:chr m:val="̈"/>
                                      <m:ctrlP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ko-KR" sz="2400" b="0" i="1" smtClean="0">
                                          <a:latin typeface="Cambria Math" panose="02040503050406030204" pitchFamily="18" charset="0"/>
                                        </a:rPr>
                                        <m:t>𝜃</m:t>
                                      </m:r>
                                    </m:e>
                                  </m:acc>
                                </m:lim>
                              </m:limLow>
                            </m:fName>
                            <m:e>
                              <m:r>
                                <a:rPr lang="en-US" altLang="ko-KR" sz="2400" b="0" i="1" smtClean="0">
                                  <a:latin typeface="Cambria Math" panose="02040503050406030204" pitchFamily="18" charset="0"/>
                                </a:rPr>
                                <m:t>             </m:t>
                              </m:r>
                              <m:sSup>
                                <m:sSupPr>
                                  <m:ctrl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  <m:t>𝑤</m:t>
                                      </m:r>
                                    </m:e>
                                    <m:sub>
                                      <m: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  <m:d>
                                    <m:dPr>
                                      <m:begChr m:val="‖"/>
                                      <m:endChr m:val="‖"/>
                                      <m:ctrlP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m:rPr>
                                      <m:brk m:alnAt="7"/>
                                    </m:r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m:rPr>
                                  <m:brk m:alnAt="7"/>
                                </m:rPr>
                                <a:rPr lang="en-US" altLang="ko-KR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  <m:t>𝑤</m:t>
                                      </m:r>
                                    </m:e>
                                    <m:sub>
                                      <m: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  <m:d>
                                    <m:dPr>
                                      <m:begChr m:val="‖"/>
                                      <m:endChr m:val="‖"/>
                                      <m:ctrlPr>
                                        <a:rPr lang="en-US" altLang="ko-KR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US" altLang="ko-KR" sz="2400" i="1" dirty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acc>
                                            <m:accPr>
                                              <m:chr m:val="̈"/>
                                              <m:ctrlPr>
                                                <a:rPr lang="en-US" altLang="ko-KR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accPr>
                                            <m:e>
                                              <m:r>
                                                <a:rPr lang="en-US" altLang="ko-KR" sz="2400" b="0" i="1" smtClean="0">
                                                  <a:latin typeface="Cambria Math" panose="02040503050406030204" pitchFamily="18" charset="0"/>
                                                </a:rPr>
                                                <m:t>𝜃</m:t>
                                              </m:r>
                                            </m:e>
                                          </m:acc>
                                        </m:e>
                                        <m:sub>
                                          <m:r>
                                            <a:rPr lang="en-US" altLang="ko-KR" sz="2400" i="1" dirty="0">
                                              <a:latin typeface="Cambria Math" panose="02040503050406030204" pitchFamily="18" charset="0"/>
                                            </a:rPr>
                                            <m:t>𝑑𝑒𝑠</m:t>
                                          </m:r>
                                        </m:sub>
                                      </m:sSub>
                                      <m:r>
                                        <a:rPr lang="en-US" altLang="ko-KR" sz="2400" i="1" dirty="0">
                                          <a:latin typeface="Cambria Math" panose="02040503050406030204" pitchFamily="18" charset="0"/>
                                        </a:rPr>
                                        <m:t> −</m:t>
                                      </m:r>
                                      <m:acc>
                                        <m:accPr>
                                          <m:chr m:val="̈"/>
                                          <m:ctrlPr>
                                            <a:rPr lang="en-US" altLang="ko-KR" sz="2400" i="1" dirty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US" altLang="ko-KR" sz="2400" b="0" i="1" dirty="0" smtClean="0">
                                              <a:latin typeface="Cambria Math" panose="02040503050406030204" pitchFamily="18" charset="0"/>
                                            </a:rPr>
                                            <m:t>𝜃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US" altLang="ko-KR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func>
                        </m:e>
                      </m:mr>
                      <m:mr>
                        <m:e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altLang="ko-KR" sz="2400" i="1">
                              <a:latin typeface="Cambria Math" panose="02040503050406030204" pitchFamily="18" charset="0"/>
                            </a:rPr>
                            <m:t>.                     </m:t>
                          </m:r>
                          <m:r>
                            <a:rPr lang="en-US" altLang="ko-KR" sz="2400" b="0" i="1" smtClean="0">
                              <a:latin typeface="Cambria Math" panose="02040503050406030204" pitchFamily="18" charset="0"/>
                            </a:rPr>
                            <m:t>     </m:t>
                          </m:r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ko-KR" sz="24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𝜏</m:t>
                                </m:r>
                                <m:d>
                                  <m:dPr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</m:d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𝑀</m:t>
                                </m:r>
                                <m:acc>
                                  <m:accPr>
                                    <m:chr m:val="̈"/>
                                    <m:ctrlP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US" altLang="ko-KR" sz="2400" i="1">
                                        <a:latin typeface="Cambria Math" panose="02040503050406030204" pitchFamily="18" charset="0"/>
                                      </a:rPr>
                                      <m:t>𝜃</m:t>
                                    </m:r>
                                  </m:e>
                                </m:acc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𝐷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0≤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  <m:r>
                                  <a:rPr lang="en-US" altLang="ko-KR" sz="2400" i="1">
                                    <a:latin typeface="Cambria Math" panose="02040503050406030204" pitchFamily="18" charset="0"/>
                                  </a:rPr>
                                  <m:t>≤1</m:t>
                                </m:r>
                              </m:e>
                            </m:mr>
                          </m:m>
                        </m:e>
                      </m:mr>
                    </m:m>
                  </m:oMath>
                </a14:m>
                <a:endParaRPr lang="en-US" altLang="ko-KR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4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̈"/>
                            <m:ctrlPr>
                              <a:rPr lang="en-US" altLang="ko-KR" sz="24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ko-KR" sz="2400" i="1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</m:acc>
                      </m:e>
                      <m:sub>
                        <m:r>
                          <a:rPr lang="en-US" altLang="ko-KR" sz="2400" i="1" dirty="0">
                            <a:latin typeface="Cambria Math" panose="02040503050406030204" pitchFamily="18" charset="0"/>
                          </a:rPr>
                          <m:t>𝑑𝑒𝑠</m:t>
                        </m:r>
                      </m:sub>
                    </m:sSub>
                    <m:r>
                      <a:rPr lang="en-US" altLang="ko-KR" sz="2400" b="0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US" altLang="ko-KR" sz="2400" b="0" i="1" dirty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  <m:t>𝑑𝑒𝑠</m:t>
                        </m:r>
                      </m:sub>
                    </m:sSub>
                    <m:r>
                      <a:rPr lang="en-US" altLang="ko-KR" sz="2400" b="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altLang="ko-KR" sz="2400" b="0" i="1" dirty="0" smtClean="0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altLang="ko-KR" sz="2400" b="0" i="1" dirty="0" smtClean="0">
                        <a:latin typeface="Cambria Math" panose="02040503050406030204" pitchFamily="18" charset="0"/>
                      </a:rPr>
                      <m:t>)+</m:t>
                    </m:r>
                    <m:sSub>
                      <m:sSubPr>
                        <m:ctrlP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  <m:t>𝑣</m:t>
                        </m:r>
                      </m:sub>
                    </m:sSub>
                    <m:d>
                      <m:dPr>
                        <m:ctrlPr>
                          <a:rPr lang="en-US" altLang="ko-KR" sz="2400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̇"/>
                            <m:ctrlPr>
                              <a:rPr lang="en-US" altLang="ko-KR" sz="2400" b="0" i="1" dirty="0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sSub>
                              <m:sSubPr>
                                <m:ctrlPr>
                                  <a:rPr lang="en-US" altLang="ko-KR" sz="2400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altLang="ko-KR" sz="2400" i="1" dirty="0">
                                    <a:latin typeface="Cambria Math" panose="02040503050406030204" pitchFamily="18" charset="0"/>
                                  </a:rPr>
                                  <m:t>𝜃</m:t>
                                </m:r>
                              </m:e>
                              <m:sub>
                                <m:r>
                                  <a:rPr lang="en-US" altLang="ko-KR" sz="2400" i="1" dirty="0">
                                    <a:latin typeface="Cambria Math" panose="02040503050406030204" pitchFamily="18" charset="0"/>
                                  </a:rPr>
                                  <m:t>𝑑𝑒𝑠</m:t>
                                </m:r>
                              </m:sub>
                            </m:sSub>
                          </m:e>
                        </m:acc>
                        <m:r>
                          <a:rPr lang="en-US" altLang="ko-KR" sz="2400" i="1" dirty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̇"/>
                            <m:ctrlPr>
                              <a:rPr lang="en-US" altLang="ko-KR" sz="2400" b="0" i="1" dirty="0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ko-KR" sz="2400" i="1" dirty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</m:acc>
                      </m:e>
                    </m:d>
                  </m:oMath>
                </a14:m>
                <a:r>
                  <a:rPr lang="ko-KR" altLang="en-US" sz="2400" dirty="0" smtClean="0"/>
                  <a:t> </a:t>
                </a:r>
                <a:r>
                  <a:rPr lang="en-US" altLang="ko-KR" sz="2400" dirty="0" smtClean="0"/>
                  <a:t>: PD control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0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ko-KR" sz="2000" i="1" dirty="0">
                            <a:latin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US" altLang="ko-KR" sz="2000" i="1" dirty="0">
                            <a:latin typeface="Cambria Math" panose="02040503050406030204" pitchFamily="18" charset="0"/>
                          </a:rPr>
                          <m:t>𝑑𝑒𝑠</m:t>
                        </m:r>
                      </m:sub>
                    </m:sSub>
                  </m:oMath>
                </a14:m>
                <a:r>
                  <a:rPr lang="en-US" altLang="ko-KR" sz="2000" dirty="0" smtClean="0"/>
                  <a:t>,</a:t>
                </a:r>
                <a:r>
                  <a:rPr lang="en-US" altLang="ko-KR" sz="2000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altLang="ko-KR" sz="2000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US" altLang="ko-KR" sz="20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ko-KR" sz="2000" i="1" dirty="0"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US" altLang="ko-KR" sz="2000" i="1" dirty="0">
                                <a:latin typeface="Cambria Math" panose="02040503050406030204" pitchFamily="18" charset="0"/>
                              </a:rPr>
                              <m:t>𝑑𝑒𝑠</m:t>
                            </m:r>
                          </m:sub>
                        </m:sSub>
                      </m:e>
                    </m:acc>
                  </m:oMath>
                </a14:m>
                <a:r>
                  <a:rPr lang="ko-KR" altLang="en-US" sz="2000" dirty="0" smtClean="0"/>
                  <a:t>는 레퍼런스 모션에서</a:t>
                </a:r>
                <a:r>
                  <a:rPr lang="en-US" altLang="ko-KR" sz="2000" dirty="0" smtClean="0"/>
                  <a:t>…</a:t>
                </a:r>
                <a:endParaRPr lang="ko-KR" altLang="en-US" sz="2000" dirty="0"/>
              </a:p>
            </p:txBody>
          </p:sp>
        </mc:Choice>
        <mc:Fallback xmlns="">
          <p:sp>
            <p:nvSpPr>
              <p:cNvPr id="3" name="내용 개체 틀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444" t="-1077" r="-140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1117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6(FSM</a:t>
            </a:r>
            <a:r>
              <a:rPr lang="ko-KR" altLang="en-US" dirty="0" smtClean="0"/>
              <a:t>을 이용한 제어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4" name="KakaoTalk_Video_20171209_2215_39_896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00300" y="1600200"/>
            <a:ext cx="4341813" cy="4530725"/>
          </a:xfrm>
        </p:spPr>
      </p:pic>
    </p:spTree>
    <p:extLst>
      <p:ext uri="{BB962C8B-B14F-4D97-AF65-F5344CB8AC3E}">
        <p14:creationId xmlns:p14="http://schemas.microsoft.com/office/powerpoint/2010/main" val="136740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Video </a:t>
            </a:r>
            <a:r>
              <a:rPr lang="en-US" altLang="ko-KR" dirty="0" smtClean="0"/>
              <a:t>7(</a:t>
            </a:r>
            <a:r>
              <a:rPr lang="ko-KR" altLang="en-US" dirty="0" err="1" smtClean="0"/>
              <a:t>저글링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6" name="5juggl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728344" y="1916833"/>
            <a:ext cx="4804096" cy="3603072"/>
          </a:xfrm>
          <a:prstGeom prst="rect">
            <a:avLst/>
          </a:prstGeom>
        </p:spPr>
      </p:pic>
      <p:pic>
        <p:nvPicPr>
          <p:cNvPr id="4" name="KakaoTalk_Video_20171209_2240_28_776">
            <a:hlinkClick r:id="" action="ppaction://media"/>
          </p:cNvPr>
          <p:cNvPicPr>
            <a:picLocks noGrp="1" noChangeAspect="1"/>
          </p:cNvPicPr>
          <p:nvPr>
            <p:ph idx="1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76015" y="1916832"/>
            <a:ext cx="3452839" cy="3603072"/>
          </a:xfrm>
        </p:spPr>
      </p:pic>
    </p:spTree>
    <p:extLst>
      <p:ext uri="{BB962C8B-B14F-4D97-AF65-F5344CB8AC3E}">
        <p14:creationId xmlns:p14="http://schemas.microsoft.com/office/powerpoint/2010/main" val="386041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67544" y="277815"/>
            <a:ext cx="8229600" cy="1139825"/>
          </a:xfrm>
        </p:spPr>
        <p:txBody>
          <a:bodyPr/>
          <a:lstStyle/>
          <a:p>
            <a:r>
              <a:rPr lang="en-US" altLang="ko-KR" dirty="0" smtClean="0"/>
              <a:t>High-level Control</a:t>
            </a:r>
            <a:endParaRPr lang="ko-KR" altLang="en-US" dirty="0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4925142"/>
          </a:xfrm>
        </p:spPr>
        <p:txBody>
          <a:bodyPr/>
          <a:lstStyle/>
          <a:p>
            <a:r>
              <a:rPr lang="ko-KR" altLang="en-US" sz="2400" dirty="0" smtClean="0"/>
              <a:t>한 </a:t>
            </a:r>
            <a:r>
              <a:rPr lang="en-US" altLang="ko-KR" sz="2400" dirty="0" smtClean="0"/>
              <a:t>Frame</a:t>
            </a:r>
            <a:r>
              <a:rPr lang="ko-KR" altLang="en-US" sz="2400" dirty="0" smtClean="0"/>
              <a:t>만 놓고 풀면</a:t>
            </a:r>
            <a:r>
              <a:rPr lang="en-US" altLang="ko-KR" sz="2400" dirty="0" smtClean="0"/>
              <a:t>, </a:t>
            </a:r>
            <a:r>
              <a:rPr lang="ko-KR" altLang="en-US" sz="2400" dirty="0" smtClean="0"/>
              <a:t>전체적으로 시뮬레이션 상황이 어떻게 되는지 파악 불가</a:t>
            </a:r>
            <a:r>
              <a:rPr lang="en-US" altLang="ko-KR" sz="2400" dirty="0" smtClean="0"/>
              <a:t>.</a:t>
            </a:r>
          </a:p>
          <a:p>
            <a:pPr lvl="1"/>
            <a:r>
              <a:rPr lang="ko-KR" altLang="en-US" sz="2000" dirty="0" smtClean="0"/>
              <a:t>현재 주어진 레퍼런스 모션을 따라가면 손의 위치와 공이 떨어지는 위치가 원하는 대로 되길 바랄 뿐</a:t>
            </a:r>
            <a:r>
              <a:rPr lang="en-US" altLang="ko-KR" sz="2000" dirty="0" smtClean="0"/>
              <a:t>…</a:t>
            </a:r>
          </a:p>
          <a:p>
            <a:pPr lvl="1"/>
            <a:r>
              <a:rPr lang="en-US" altLang="ko-KR" sz="2000" dirty="0" smtClean="0"/>
              <a:t>Local Optimization(Control), Low-Level Control</a:t>
            </a:r>
          </a:p>
          <a:p>
            <a:r>
              <a:rPr lang="ko-KR" altLang="en-US" sz="2400" dirty="0" smtClean="0"/>
              <a:t>현재 상황에서</a:t>
            </a:r>
            <a:r>
              <a:rPr lang="en-US" altLang="ko-KR" sz="2400" dirty="0" smtClean="0"/>
              <a:t>, </a:t>
            </a:r>
            <a:r>
              <a:rPr lang="ko-KR" altLang="en-US" sz="2400" dirty="0" smtClean="0"/>
              <a:t>앞으로 어떻게 진행될지 예측 후 시뮬레이션을 한다면</a:t>
            </a:r>
            <a:r>
              <a:rPr lang="en-US" altLang="ko-KR" sz="2400" dirty="0" smtClean="0"/>
              <a:t>, </a:t>
            </a:r>
            <a:r>
              <a:rPr lang="ko-KR" altLang="en-US" sz="2400" dirty="0" smtClean="0"/>
              <a:t>안정적으로 제어 가능</a:t>
            </a:r>
            <a:r>
              <a:rPr lang="en-US" altLang="ko-KR" sz="2400" dirty="0" smtClean="0"/>
              <a:t>.</a:t>
            </a:r>
          </a:p>
          <a:p>
            <a:pPr lvl="1"/>
            <a:r>
              <a:rPr lang="ko-KR" altLang="en-US" sz="2000" dirty="0" smtClean="0"/>
              <a:t>손의 위치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공의 위치</a:t>
            </a:r>
            <a:r>
              <a:rPr lang="en-US" altLang="ko-KR" sz="2000" dirty="0" smtClean="0"/>
              <a:t>,</a:t>
            </a:r>
            <a:r>
              <a:rPr lang="ko-KR" altLang="en-US" sz="2000" dirty="0" smtClean="0"/>
              <a:t>속도를 예측하여 가지고 있는 레퍼런스 모션</a:t>
            </a:r>
            <a:r>
              <a:rPr lang="en-US" altLang="ko-KR" sz="2000" dirty="0" smtClean="0"/>
              <a:t>, </a:t>
            </a:r>
            <a:r>
              <a:rPr lang="ko-KR" altLang="en-US" sz="2000" dirty="0" err="1" smtClean="0"/>
              <a:t>파라미터를</a:t>
            </a:r>
            <a:r>
              <a:rPr lang="ko-KR" altLang="en-US" sz="2000" dirty="0" smtClean="0"/>
              <a:t> 수정</a:t>
            </a:r>
            <a:r>
              <a:rPr lang="en-US" altLang="ko-KR" sz="2000" dirty="0" smtClean="0"/>
              <a:t>.</a:t>
            </a:r>
          </a:p>
          <a:p>
            <a:pPr lvl="1"/>
            <a:r>
              <a:rPr lang="en-US" altLang="ko-KR" sz="2000" dirty="0" smtClean="0"/>
              <a:t>Global Optimization(Control), High-level Control</a:t>
            </a:r>
          </a:p>
          <a:p>
            <a:pPr lvl="1"/>
            <a:r>
              <a:rPr lang="en-US" altLang="ko-KR" sz="2000" dirty="0" smtClean="0"/>
              <a:t>Local Control</a:t>
            </a:r>
            <a:r>
              <a:rPr lang="ko-KR" altLang="en-US" sz="2000" dirty="0" smtClean="0"/>
              <a:t>에 비해 훨씬 속도가 느림</a:t>
            </a:r>
            <a:r>
              <a:rPr lang="en-US" altLang="ko-KR" sz="2000" dirty="0" smtClean="0"/>
              <a:t>.(100</a:t>
            </a:r>
            <a:r>
              <a:rPr lang="ko-KR" altLang="en-US" sz="2000" dirty="0" smtClean="0"/>
              <a:t>배</a:t>
            </a:r>
            <a:r>
              <a:rPr lang="en-US" altLang="ko-KR" sz="2000" dirty="0" smtClean="0"/>
              <a:t>~1000</a:t>
            </a:r>
            <a:r>
              <a:rPr lang="ko-KR" altLang="en-US" sz="2000" dirty="0" smtClean="0"/>
              <a:t>배</a:t>
            </a:r>
            <a:r>
              <a:rPr lang="en-US" altLang="ko-KR" sz="2000" dirty="0" smtClean="0"/>
              <a:t>)</a:t>
            </a:r>
          </a:p>
          <a:p>
            <a:pPr lvl="1"/>
            <a:r>
              <a:rPr lang="en-US" altLang="ko-KR" sz="2000" dirty="0"/>
              <a:t>Derivative-dependent(DDP), Derivative-free(CMA-ES)</a:t>
            </a:r>
          </a:p>
          <a:p>
            <a:pPr lvl="1"/>
            <a:endParaRPr lang="en-US" altLang="ko-KR" sz="2000" dirty="0" smtClean="0"/>
          </a:p>
        </p:txBody>
      </p:sp>
    </p:spTree>
    <p:extLst>
      <p:ext uri="{BB962C8B-B14F-4D97-AF65-F5344CB8AC3E}">
        <p14:creationId xmlns:p14="http://schemas.microsoft.com/office/powerpoint/2010/main" val="153430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8(High-Level Control)</a:t>
            </a:r>
            <a:endParaRPr lang="ko-KR" altLang="en-US" dirty="0"/>
          </a:p>
        </p:txBody>
      </p:sp>
      <p:pic>
        <p:nvPicPr>
          <p:cNvPr id="4" name="stocastic_global_optimization_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51920" y="1988840"/>
            <a:ext cx="4702916" cy="3527496"/>
          </a:xfrm>
        </p:spPr>
      </p:pic>
      <p:pic>
        <p:nvPicPr>
          <p:cNvPr id="5" name="KakaoTalk_Video_20171209_2240_28_776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 bwMode="auto">
          <a:xfrm>
            <a:off x="539552" y="1988840"/>
            <a:ext cx="3452839" cy="3603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761915" y="57891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Before</a:t>
            </a:r>
            <a:endParaRPr lang="ko-KR" alt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573320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After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4614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 smtClean="0"/>
              <a:t>Video 9(3D </a:t>
            </a:r>
            <a:r>
              <a:rPr lang="ko-KR" altLang="en-US" dirty="0" smtClean="0"/>
              <a:t>버전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6" name="3d 버전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0988" y="1600200"/>
            <a:ext cx="6040437" cy="4530725"/>
          </a:xfrm>
        </p:spPr>
      </p:pic>
    </p:spTree>
    <p:extLst>
      <p:ext uri="{BB962C8B-B14F-4D97-AF65-F5344CB8AC3E}">
        <p14:creationId xmlns:p14="http://schemas.microsoft.com/office/powerpoint/2010/main" val="3779619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앞으로의 방향</a:t>
            </a:r>
            <a:endParaRPr lang="ko-KR" altLang="en-US" dirty="0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ko-KR" altLang="en-US" dirty="0" smtClean="0"/>
              <a:t>상체 </a:t>
            </a:r>
            <a:r>
              <a:rPr lang="en-US" altLang="ko-KR" dirty="0" smtClean="0"/>
              <a:t>-&gt; </a:t>
            </a:r>
            <a:r>
              <a:rPr lang="ko-KR" altLang="en-US" dirty="0" err="1" smtClean="0"/>
              <a:t>상하체</a:t>
            </a:r>
            <a:endParaRPr lang="en-US" altLang="ko-KR" dirty="0" smtClean="0"/>
          </a:p>
          <a:p>
            <a:pPr lvl="1"/>
            <a:r>
              <a:rPr lang="ko-KR" altLang="en-US" dirty="0" smtClean="0"/>
              <a:t>보행에 집중하여 연구진행</a:t>
            </a:r>
            <a:r>
              <a:rPr lang="en-US" altLang="ko-KR" dirty="0" smtClean="0"/>
              <a:t>.</a:t>
            </a:r>
          </a:p>
          <a:p>
            <a:pPr lvl="1"/>
            <a:r>
              <a:rPr lang="ko-KR" altLang="en-US" dirty="0" smtClean="0"/>
              <a:t>바닥과의 </a:t>
            </a:r>
            <a:r>
              <a:rPr lang="en-US" altLang="ko-KR" dirty="0" smtClean="0"/>
              <a:t>Collision </a:t>
            </a:r>
            <a:r>
              <a:rPr lang="ko-KR" altLang="en-US" dirty="0" smtClean="0"/>
              <a:t>처리</a:t>
            </a:r>
            <a:r>
              <a:rPr lang="en-US" altLang="ko-KR" dirty="0" smtClean="0"/>
              <a:t>.</a:t>
            </a:r>
          </a:p>
          <a:p>
            <a:pPr lvl="1"/>
            <a:endParaRPr lang="en-US" altLang="ko-KR" dirty="0" smtClean="0"/>
          </a:p>
          <a:p>
            <a:r>
              <a:rPr lang="ko-KR" altLang="en-US" dirty="0" smtClean="0"/>
              <a:t>환자 맞춤형 시뮬레이션</a:t>
            </a:r>
            <a:endParaRPr lang="en-US" altLang="ko-KR" dirty="0" smtClean="0"/>
          </a:p>
          <a:p>
            <a:pPr lvl="1"/>
            <a:r>
              <a:rPr lang="ko-KR" altLang="en-US" dirty="0" smtClean="0"/>
              <a:t>뼈의 형태는 쉽게 조절 가능</a:t>
            </a:r>
            <a:r>
              <a:rPr lang="en-US" altLang="ko-KR" dirty="0" smtClean="0"/>
              <a:t>.</a:t>
            </a:r>
          </a:p>
          <a:p>
            <a:pPr lvl="1"/>
            <a:r>
              <a:rPr lang="ko-KR" altLang="en-US" dirty="0" smtClean="0"/>
              <a:t>근육이 지치거나 </a:t>
            </a:r>
            <a:r>
              <a:rPr lang="ko-KR" altLang="en-US" dirty="0" err="1" smtClean="0"/>
              <a:t>노화됐을때의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파라미터를</a:t>
            </a:r>
            <a:r>
              <a:rPr lang="ko-KR" altLang="en-US" dirty="0" smtClean="0"/>
              <a:t> 만들어 일괄적으로 수정 가능</a:t>
            </a:r>
            <a:r>
              <a:rPr lang="en-US" altLang="ko-KR" dirty="0" smtClean="0"/>
              <a:t>.</a:t>
            </a:r>
          </a:p>
          <a:p>
            <a:pPr lvl="1"/>
            <a:r>
              <a:rPr lang="ko-KR" altLang="en-US" dirty="0" smtClean="0"/>
              <a:t>근육의 일부분이 </a:t>
            </a:r>
            <a:r>
              <a:rPr lang="ko-KR" altLang="en-US" dirty="0" err="1" smtClean="0"/>
              <a:t>마비되었을때</a:t>
            </a:r>
            <a:r>
              <a:rPr lang="en-US" altLang="ko-KR" dirty="0" smtClean="0"/>
              <a:t>, </a:t>
            </a:r>
            <a:r>
              <a:rPr lang="ko-KR" altLang="en-US" dirty="0" smtClean="0"/>
              <a:t>잘렸을 때 변화를 볼 수 있음</a:t>
            </a:r>
            <a:r>
              <a:rPr lang="en-US" altLang="ko-KR" dirty="0" smtClean="0"/>
              <a:t>.</a:t>
            </a:r>
          </a:p>
          <a:p>
            <a:pPr lvl="1"/>
            <a:endParaRPr lang="en-US" altLang="ko-KR" dirty="0" smtClean="0"/>
          </a:p>
          <a:p>
            <a:pPr marL="0" indent="0">
              <a:buNone/>
            </a:pP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616896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 smtClean="0"/>
              <a:t>요약</a:t>
            </a:r>
            <a:endParaRPr lang="ko-KR" altLang="en-US" dirty="0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ko-KR" altLang="en-US" sz="2400" dirty="0" err="1" smtClean="0"/>
              <a:t>근골격계</a:t>
            </a:r>
            <a:r>
              <a:rPr lang="ko-KR" altLang="en-US" sz="2400" dirty="0" smtClean="0"/>
              <a:t> 시뮬레이션</a:t>
            </a:r>
            <a:endParaRPr lang="en-US" altLang="ko-KR" sz="2400" dirty="0" smtClean="0"/>
          </a:p>
          <a:p>
            <a:pPr lvl="1"/>
            <a:r>
              <a:rPr lang="en-US" altLang="ko-KR" sz="2000" dirty="0" err="1" smtClean="0"/>
              <a:t>Rigidbody</a:t>
            </a:r>
            <a:r>
              <a:rPr lang="en-US" altLang="ko-KR" sz="2000" dirty="0" smtClean="0"/>
              <a:t> </a:t>
            </a:r>
            <a:r>
              <a:rPr lang="ko-KR" altLang="en-US" sz="2000" dirty="0" smtClean="0"/>
              <a:t>시뮬레이션은 </a:t>
            </a:r>
            <a:r>
              <a:rPr lang="en-US" altLang="ko-KR" sz="2000" dirty="0" err="1" smtClean="0"/>
              <a:t>Lagrangian</a:t>
            </a:r>
            <a:r>
              <a:rPr lang="en-US" altLang="ko-KR" sz="2000" dirty="0" smtClean="0"/>
              <a:t> Dynamics</a:t>
            </a:r>
            <a:r>
              <a:rPr lang="ko-KR" altLang="en-US" sz="2000" dirty="0" smtClean="0"/>
              <a:t>로 구현</a:t>
            </a:r>
            <a:r>
              <a:rPr lang="en-US" altLang="ko-KR" sz="2000" dirty="0" smtClean="0"/>
              <a:t>.</a:t>
            </a:r>
          </a:p>
          <a:p>
            <a:pPr lvl="1"/>
            <a:r>
              <a:rPr lang="en-US" altLang="ko-KR" sz="2000" dirty="0" err="1" smtClean="0"/>
              <a:t>Softbody</a:t>
            </a:r>
            <a:r>
              <a:rPr lang="en-US" altLang="ko-KR" sz="2000" dirty="0" smtClean="0"/>
              <a:t> </a:t>
            </a:r>
            <a:r>
              <a:rPr lang="ko-KR" altLang="en-US" sz="2000" dirty="0" smtClean="0"/>
              <a:t>시뮬레이션은 유한한 </a:t>
            </a:r>
            <a:r>
              <a:rPr lang="en-US" altLang="ko-KR" sz="2000" dirty="0" smtClean="0"/>
              <a:t>Element</a:t>
            </a:r>
            <a:r>
              <a:rPr lang="ko-KR" altLang="en-US" sz="2000" dirty="0" smtClean="0"/>
              <a:t>로 나누어서</a:t>
            </a:r>
            <a:r>
              <a:rPr lang="en-US" altLang="ko-KR" sz="2000" dirty="0"/>
              <a:t> </a:t>
            </a:r>
            <a:r>
              <a:rPr lang="ko-KR" altLang="en-US" sz="2000" dirty="0" smtClean="0"/>
              <a:t>구현</a:t>
            </a:r>
            <a:r>
              <a:rPr lang="en-US" altLang="ko-KR" sz="2000" dirty="0" smtClean="0"/>
              <a:t>.</a:t>
            </a:r>
          </a:p>
          <a:p>
            <a:pPr lvl="1"/>
            <a:endParaRPr lang="en-US" altLang="ko-KR" sz="2000" dirty="0" smtClean="0"/>
          </a:p>
          <a:p>
            <a:r>
              <a:rPr lang="ko-KR" altLang="en-US" sz="2400" dirty="0" err="1" smtClean="0"/>
              <a:t>근골격계</a:t>
            </a:r>
            <a:r>
              <a:rPr lang="ko-KR" altLang="en-US" sz="2400" dirty="0" smtClean="0"/>
              <a:t> 제어</a:t>
            </a:r>
            <a:endParaRPr lang="en-US" altLang="ko-KR" sz="2400" dirty="0" smtClean="0"/>
          </a:p>
          <a:p>
            <a:pPr lvl="1"/>
            <a:r>
              <a:rPr lang="en-US" altLang="ko-KR" sz="2000" dirty="0" smtClean="0"/>
              <a:t>Low-level control</a:t>
            </a:r>
          </a:p>
          <a:p>
            <a:pPr lvl="2"/>
            <a:r>
              <a:rPr lang="ko-KR" altLang="en-US" sz="1600" dirty="0" smtClean="0"/>
              <a:t>한 </a:t>
            </a:r>
            <a:r>
              <a:rPr lang="en-US" altLang="ko-KR" sz="1600" dirty="0" smtClean="0"/>
              <a:t>Frame</a:t>
            </a:r>
            <a:r>
              <a:rPr lang="ko-KR" altLang="en-US" sz="1600" dirty="0" smtClean="0"/>
              <a:t>내에서 주어진 레퍼런스 모션을 따라 움직임</a:t>
            </a:r>
            <a:r>
              <a:rPr lang="en-US" altLang="ko-KR" sz="1600" dirty="0" smtClean="0"/>
              <a:t>.</a:t>
            </a:r>
          </a:p>
          <a:p>
            <a:pPr lvl="2"/>
            <a:r>
              <a:rPr lang="en-US" altLang="ko-KR" sz="1600" dirty="0" smtClean="0"/>
              <a:t>PD control(</a:t>
            </a:r>
            <a:r>
              <a:rPr lang="ko-KR" altLang="en-US" sz="1600" dirty="0" smtClean="0"/>
              <a:t>로봇</a:t>
            </a:r>
            <a:r>
              <a:rPr lang="en-US" altLang="ko-KR" sz="1600" dirty="0" smtClean="0"/>
              <a:t>)-&gt; QP-Based control(</a:t>
            </a:r>
            <a:r>
              <a:rPr lang="ko-KR" altLang="en-US" sz="1600" dirty="0" err="1" smtClean="0"/>
              <a:t>근골격계</a:t>
            </a:r>
            <a:r>
              <a:rPr lang="en-US" altLang="ko-KR" sz="1600" dirty="0" smtClean="0"/>
              <a:t>)</a:t>
            </a:r>
          </a:p>
          <a:p>
            <a:pPr lvl="1"/>
            <a:r>
              <a:rPr lang="en-US" altLang="ko-KR" sz="2000" dirty="0" smtClean="0"/>
              <a:t>High-level Control</a:t>
            </a:r>
          </a:p>
          <a:p>
            <a:pPr lvl="2"/>
            <a:r>
              <a:rPr lang="ko-KR" altLang="en-US" sz="1600" dirty="0" smtClean="0"/>
              <a:t>앞을 내다보며 원하는 방향으로 레퍼런스 모션을 수정</a:t>
            </a:r>
            <a:r>
              <a:rPr lang="en-US" altLang="ko-KR" sz="1600" dirty="0" smtClean="0"/>
              <a:t>.</a:t>
            </a:r>
          </a:p>
          <a:p>
            <a:pPr lvl="2"/>
            <a:r>
              <a:rPr lang="en-US" altLang="ko-KR" sz="1600" dirty="0" smtClean="0"/>
              <a:t>Derivative-dependent(DDP), Derivative-free(CMA-ES)</a:t>
            </a:r>
          </a:p>
          <a:p>
            <a:pPr lvl="2"/>
            <a:endParaRPr lang="en-US" altLang="ko-KR" sz="2000" dirty="0" smtClean="0"/>
          </a:p>
          <a:p>
            <a:pPr lvl="1"/>
            <a:endParaRPr lang="en-US" altLang="ko-KR" dirty="0" smtClean="0"/>
          </a:p>
          <a:p>
            <a:pPr lvl="1"/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98407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ko-KR" dirty="0" smtClean="0"/>
              <a:t>Q&amp;A</a:t>
            </a:r>
            <a:endParaRPr lang="ko-KR" altLang="en-US" dirty="0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ko-KR" altLang="en-US" dirty="0" smtClean="0"/>
              <a:t>감사합니다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55506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evel">
  <a:themeElements>
    <a:clrScheme name="청록색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evel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9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99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F04B11B9-FB2E-440D-8D1F-933ED6D5C0C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프레젠테이션(수평선 테마)</Template>
  <TotalTime>4432</TotalTime>
  <Words>2374</Words>
  <Application>Microsoft Office PowerPoint</Application>
  <PresentationFormat>화면 슬라이드 쇼(4:3)</PresentationFormat>
  <Paragraphs>488</Paragraphs>
  <Slides>47</Slides>
  <Notes>42</Notes>
  <HiddenSlides>0</HiddenSlides>
  <MMClips>14</MMClips>
  <ScaleCrop>false</ScaleCrop>
  <HeadingPairs>
    <vt:vector size="6" baseType="variant">
      <vt:variant>
        <vt:lpstr>사용한 글꼴</vt:lpstr>
      </vt:variant>
      <vt:variant>
        <vt:i4>6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47</vt:i4>
      </vt:variant>
    </vt:vector>
  </HeadingPairs>
  <TitlesOfParts>
    <vt:vector size="54" baseType="lpstr">
      <vt:lpstr>굴림</vt:lpstr>
      <vt:lpstr>맑은 고딕</vt:lpstr>
      <vt:lpstr>Arial</vt:lpstr>
      <vt:lpstr>Cambria Math</vt:lpstr>
      <vt:lpstr>Times New Roman</vt:lpstr>
      <vt:lpstr>Wingdings</vt:lpstr>
      <vt:lpstr>Level</vt:lpstr>
      <vt:lpstr>물리 시뮬레이션</vt:lpstr>
      <vt:lpstr>근골격계</vt:lpstr>
      <vt:lpstr>근골격계</vt:lpstr>
      <vt:lpstr>근골격계 시뮬레이션</vt:lpstr>
      <vt:lpstr>3D 버전</vt:lpstr>
      <vt:lpstr>물리학적 접근</vt:lpstr>
      <vt:lpstr>골격 시뮬레이션</vt:lpstr>
      <vt:lpstr>Newtonian Dynamics</vt:lpstr>
      <vt:lpstr>Video 1(Newtonian 역학)</vt:lpstr>
      <vt:lpstr>Lagrangian Dynamics</vt:lpstr>
      <vt:lpstr>Video 2(Lagrangian 역학)</vt:lpstr>
      <vt:lpstr>Kinematics in GC</vt:lpstr>
      <vt:lpstr>Kinematics in GC</vt:lpstr>
      <vt:lpstr>Kinematics in GC</vt:lpstr>
      <vt:lpstr>Kinematics in GC</vt:lpstr>
      <vt:lpstr>Kinematics in GC</vt:lpstr>
      <vt:lpstr>Dynamics in GC</vt:lpstr>
      <vt:lpstr>Integration</vt:lpstr>
      <vt:lpstr>Video 3(상체 골격 모델)</vt:lpstr>
      <vt:lpstr>상체 골격 모델</vt:lpstr>
      <vt:lpstr>근육 시뮬레이션</vt:lpstr>
      <vt:lpstr>근육 시뮬레이션</vt:lpstr>
      <vt:lpstr>Newton’s Law in FEM</vt:lpstr>
      <vt:lpstr>Integration</vt:lpstr>
      <vt:lpstr>Integration</vt:lpstr>
      <vt:lpstr>Integration</vt:lpstr>
      <vt:lpstr>Linear System</vt:lpstr>
      <vt:lpstr>탄성력(Spring ver.)</vt:lpstr>
      <vt:lpstr>탄성력(Spring ver.)</vt:lpstr>
      <vt:lpstr>탄성력(Spring ver.)</vt:lpstr>
      <vt:lpstr>탄성력(FEM ver.)</vt:lpstr>
      <vt:lpstr>탄성력(FEM ver.)</vt:lpstr>
      <vt:lpstr>Deformation Gradient</vt:lpstr>
      <vt:lpstr>탄성력(FEM ver.)</vt:lpstr>
      <vt:lpstr>Corotate FEM model</vt:lpstr>
      <vt:lpstr>Neohookean Model</vt:lpstr>
      <vt:lpstr>Video 4(FEM 시뮬레이션)</vt:lpstr>
      <vt:lpstr>Video 5(Coupling)</vt:lpstr>
      <vt:lpstr>제어</vt:lpstr>
      <vt:lpstr>Video 6(FSM을 이용한 제어)</vt:lpstr>
      <vt:lpstr>Video 7(저글링)</vt:lpstr>
      <vt:lpstr>High-level Control</vt:lpstr>
      <vt:lpstr>Video 8(High-Level Control)</vt:lpstr>
      <vt:lpstr>Video 9(3D 버전)</vt:lpstr>
      <vt:lpstr>앞으로의 방향</vt:lpstr>
      <vt:lpstr>요약</vt:lpstr>
      <vt:lpstr>Q&amp;A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물리 시뮬레이션</dc:title>
  <dc:subject/>
  <dc:creator>SeungHwan Lee</dc:creator>
  <cp:keywords/>
  <dc:description/>
  <cp:lastModifiedBy>SeungHwan Lee</cp:lastModifiedBy>
  <cp:revision>80</cp:revision>
  <dcterms:created xsi:type="dcterms:W3CDTF">2017-12-07T18:17:17Z</dcterms:created>
  <dcterms:modified xsi:type="dcterms:W3CDTF">2017-12-27T04:18:12Z</dcterms:modified>
  <cp:category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TC060874521042</vt:lpwstr>
  </property>
</Properties>
</file>